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91"/>
    <p:sldId id="257" r:id="rId92"/>
    <p:sldId id="258" r:id="rId93"/>
    <p:sldId id="259" r:id="rId94"/>
    <p:sldId id="260" r:id="rId95"/>
    <p:sldId id="261" r:id="rId96"/>
    <p:sldId id="262" r:id="rId97"/>
    <p:sldId id="263" r:id="rId98"/>
    <p:sldId id="264" r:id="rId99"/>
    <p:sldId id="265" r:id="rId100"/>
    <p:sldId id="266" r:id="rId101"/>
    <p:sldId id="267" r:id="rId102"/>
    <p:sldId id="268" r:id="rId103"/>
    <p:sldId id="269" r:id="rId104"/>
    <p:sldId id="270" r:id="rId105"/>
    <p:sldId id="271" r:id="rId106"/>
    <p:sldId id="272" r:id="rId107"/>
    <p:sldId id="273" r:id="rId108"/>
    <p:sldId id="274" r:id="rId109"/>
    <p:sldId id="275" r:id="rId110"/>
    <p:sldId id="276" r:id="rId111"/>
    <p:sldId id="277" r:id="rId11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Eastman Grotesque" charset="1" panose="00000500000000000000"/>
      <p:regular r:id="rId12"/>
    </p:embeddedFont>
    <p:embeddedFont>
      <p:font typeface="Eastman Grotesque Bold" charset="1" panose="00000800000000000000"/>
      <p:regular r:id="rId13"/>
    </p:embeddedFont>
    <p:embeddedFont>
      <p:font typeface="Eastman Grotesque Italics" charset="1" panose="00000500000000000000"/>
      <p:regular r:id="rId14"/>
    </p:embeddedFont>
    <p:embeddedFont>
      <p:font typeface="Eastman Grotesque Bold Italics" charset="1" panose="00000800000000000000"/>
      <p:regular r:id="rId15"/>
    </p:embeddedFont>
    <p:embeddedFont>
      <p:font typeface="Overpass" charset="1" panose="00000500000000000000"/>
      <p:regular r:id="rId16"/>
    </p:embeddedFont>
    <p:embeddedFont>
      <p:font typeface="Overpass Italics" charset="1" panose="00000500000000000000"/>
      <p:regular r:id="rId17"/>
    </p:embeddedFont>
    <p:embeddedFont>
      <p:font typeface="Overpass Thin" charset="1" panose="00000200000000000000"/>
      <p:regular r:id="rId18"/>
    </p:embeddedFont>
    <p:embeddedFont>
      <p:font typeface="Overpass Thin Italics" charset="1" panose="00000200000000000000"/>
      <p:regular r:id="rId19"/>
    </p:embeddedFont>
    <p:embeddedFont>
      <p:font typeface="Overpass Extra-Light" charset="1" panose="00000300000000000000"/>
      <p:regular r:id="rId20"/>
    </p:embeddedFont>
    <p:embeddedFont>
      <p:font typeface="Overpass Extra-Light Italics" charset="1" panose="00000300000000000000"/>
      <p:regular r:id="rId21"/>
    </p:embeddedFont>
    <p:embeddedFont>
      <p:font typeface="Overpass Light" charset="1" panose="00000400000000000000"/>
      <p:regular r:id="rId22"/>
    </p:embeddedFont>
    <p:embeddedFont>
      <p:font typeface="Overpass Light Italics" charset="1" panose="00000400000000000000"/>
      <p:regular r:id="rId23"/>
    </p:embeddedFont>
    <p:embeddedFont>
      <p:font typeface="Overpass Ultra-Bold" charset="1" panose="00000900000000000000"/>
      <p:regular r:id="rId24"/>
    </p:embeddedFont>
    <p:embeddedFont>
      <p:font typeface="Overpass Ultra-Bold Italics" charset="1" panose="00000900000000000000"/>
      <p:regular r:id="rId25"/>
    </p:embeddedFont>
    <p:embeddedFont>
      <p:font typeface="Agrandir Narrow" charset="1" panose="00000506000000000000"/>
      <p:regular r:id="rId26"/>
    </p:embeddedFont>
    <p:embeddedFont>
      <p:font typeface="Agrandir Narrow Bold" charset="1" panose="00000806000000000000"/>
      <p:regular r:id="rId27"/>
    </p:embeddedFont>
    <p:embeddedFont>
      <p:font typeface="Agrandir Narrow Italics" charset="1" panose="00000506000000000000"/>
      <p:regular r:id="rId28"/>
    </p:embeddedFont>
    <p:embeddedFont>
      <p:font typeface="Agrandir Narrow Bold Italics" charset="1" panose="00000806000000000000"/>
      <p:regular r:id="rId29"/>
    </p:embeddedFont>
    <p:embeddedFont>
      <p:font typeface="Agrandir Narrow Thin" charset="1" panose="00000206000000000000"/>
      <p:regular r:id="rId30"/>
    </p:embeddedFont>
    <p:embeddedFont>
      <p:font typeface="Agrandir Narrow Thin Italics" charset="1" panose="00000206000000000000"/>
      <p:regular r:id="rId31"/>
    </p:embeddedFont>
    <p:embeddedFont>
      <p:font typeface="Agrandir Narrow Medium" charset="1" panose="00000606000000000000"/>
      <p:regular r:id="rId32"/>
    </p:embeddedFont>
    <p:embeddedFont>
      <p:font typeface="Agrandir Narrow Medium Italics" charset="1" panose="00000606000000000000"/>
      <p:regular r:id="rId33"/>
    </p:embeddedFont>
    <p:embeddedFont>
      <p:font typeface="Agrandir Narrow Ultra-Bold" charset="1" panose="00000906000000000000"/>
      <p:regular r:id="rId34"/>
    </p:embeddedFont>
    <p:embeddedFont>
      <p:font typeface="Agrandir Narrow Ultra-Bold Italics" charset="1" panose="00000906000000000000"/>
      <p:regular r:id="rId35"/>
    </p:embeddedFont>
    <p:embeddedFont>
      <p:font typeface="Agrandir Narrow Heavy" charset="1" panose="00000A06000000000000"/>
      <p:regular r:id="rId36"/>
    </p:embeddedFont>
    <p:embeddedFont>
      <p:font typeface="Agrandir Narrow Heavy Italics" charset="1" panose="00000A06000000000000"/>
      <p:regular r:id="rId37"/>
    </p:embeddedFont>
    <p:embeddedFont>
      <p:font typeface="Canva Sans" charset="1" panose="020B0503030501040103"/>
      <p:regular r:id="rId38"/>
    </p:embeddedFont>
    <p:embeddedFont>
      <p:font typeface="Canva Sans Bold" charset="1" panose="020B0803030501040103"/>
      <p:regular r:id="rId39"/>
    </p:embeddedFont>
    <p:embeddedFont>
      <p:font typeface="Canva Sans Italics" charset="1" panose="020B0503030501040103"/>
      <p:regular r:id="rId40"/>
    </p:embeddedFont>
    <p:embeddedFont>
      <p:font typeface="Canva Sans Bold Italics" charset="1" panose="020B0803030501040103"/>
      <p:regular r:id="rId41"/>
    </p:embeddedFont>
    <p:embeddedFont>
      <p:font typeface="Canva Sans Medium" charset="1" panose="020B0603030501040103"/>
      <p:regular r:id="rId42"/>
    </p:embeddedFont>
    <p:embeddedFont>
      <p:font typeface="Canva Sans Medium Italics" charset="1" panose="020B0603030501040103"/>
      <p:regular r:id="rId43"/>
    </p:embeddedFont>
    <p:embeddedFont>
      <p:font typeface="Ruda" charset="1" panose="02000000000000000000"/>
      <p:regular r:id="rId44"/>
    </p:embeddedFont>
    <p:embeddedFont>
      <p:font typeface="Ruda Bold" charset="1" panose="02000000000000000000"/>
      <p:regular r:id="rId45"/>
    </p:embeddedFont>
    <p:embeddedFont>
      <p:font typeface="Ruda Heavy" charset="1" panose="02000000000000000000"/>
      <p:regular r:id="rId46"/>
    </p:embeddedFont>
    <p:embeddedFont>
      <p:font typeface="Inter" charset="1" panose="020B0502030000000004"/>
      <p:regular r:id="rId47"/>
    </p:embeddedFont>
    <p:embeddedFont>
      <p:font typeface="Inter Bold" charset="1" panose="020B0802030000000004"/>
      <p:regular r:id="rId48"/>
    </p:embeddedFont>
    <p:embeddedFont>
      <p:font typeface="Inter Italics" charset="1" panose="020B0502030000000004"/>
      <p:regular r:id="rId49"/>
    </p:embeddedFont>
    <p:embeddedFont>
      <p:font typeface="Inter Bold Italics" charset="1" panose="020B0802030000000004"/>
      <p:regular r:id="rId50"/>
    </p:embeddedFont>
    <p:embeddedFont>
      <p:font typeface="Inter Thin" charset="1" panose="020B0A02050000000004"/>
      <p:regular r:id="rId51"/>
    </p:embeddedFont>
    <p:embeddedFont>
      <p:font typeface="Inter Thin Italics" charset="1" panose="020B0A02050000000004"/>
      <p:regular r:id="rId52"/>
    </p:embeddedFont>
    <p:embeddedFont>
      <p:font typeface="Inter Extra-Light" charset="1" panose="02000503000000020004"/>
      <p:regular r:id="rId53"/>
    </p:embeddedFont>
    <p:embeddedFont>
      <p:font typeface="Inter Light" charset="1" panose="02000503000000020004"/>
      <p:regular r:id="rId54"/>
    </p:embeddedFont>
    <p:embeddedFont>
      <p:font typeface="Inter Medium" charset="1" panose="02000503000000020004"/>
      <p:regular r:id="rId55"/>
    </p:embeddedFont>
    <p:embeddedFont>
      <p:font typeface="Inter Semi-Bold" charset="1" panose="02000503000000020004"/>
      <p:regular r:id="rId56"/>
    </p:embeddedFont>
    <p:embeddedFont>
      <p:font typeface="Inter Ultra-Bold" charset="1" panose="02000503000000020004"/>
      <p:regular r:id="rId57"/>
    </p:embeddedFont>
    <p:embeddedFont>
      <p:font typeface="Inter Heavy" charset="1" panose="02000503000000020004"/>
      <p:regular r:id="rId58"/>
    </p:embeddedFont>
    <p:embeddedFont>
      <p:font typeface="Montserrat" charset="1" panose="00000500000000000000"/>
      <p:regular r:id="rId59"/>
    </p:embeddedFont>
    <p:embeddedFont>
      <p:font typeface="Montserrat Bold" charset="1" panose="00000800000000000000"/>
      <p:regular r:id="rId60"/>
    </p:embeddedFont>
    <p:embeddedFont>
      <p:font typeface="Montserrat Italics" charset="1" panose="00000500000000000000"/>
      <p:regular r:id="rId61"/>
    </p:embeddedFont>
    <p:embeddedFont>
      <p:font typeface="Montserrat Bold Italics" charset="1" panose="00000800000000000000"/>
      <p:regular r:id="rId62"/>
    </p:embeddedFont>
    <p:embeddedFont>
      <p:font typeface="Montserrat Thin" charset="1" panose="00000300000000000000"/>
      <p:regular r:id="rId63"/>
    </p:embeddedFont>
    <p:embeddedFont>
      <p:font typeface="Montserrat Thin Italics" charset="1" panose="00000300000000000000"/>
      <p:regular r:id="rId64"/>
    </p:embeddedFont>
    <p:embeddedFont>
      <p:font typeface="Montserrat Extra-Light" charset="1" panose="00000300000000000000"/>
      <p:regular r:id="rId65"/>
    </p:embeddedFont>
    <p:embeddedFont>
      <p:font typeface="Montserrat Extra-Light Italics" charset="1" panose="00000300000000000000"/>
      <p:regular r:id="rId66"/>
    </p:embeddedFont>
    <p:embeddedFont>
      <p:font typeface="Montserrat Light" charset="1" panose="00000400000000000000"/>
      <p:regular r:id="rId67"/>
    </p:embeddedFont>
    <p:embeddedFont>
      <p:font typeface="Montserrat Light Italics" charset="1" panose="00000400000000000000"/>
      <p:regular r:id="rId68"/>
    </p:embeddedFont>
    <p:embeddedFont>
      <p:font typeface="Montserrat Medium" charset="1" panose="00000600000000000000"/>
      <p:regular r:id="rId69"/>
    </p:embeddedFont>
    <p:embeddedFont>
      <p:font typeface="Montserrat Medium Italics" charset="1" panose="00000600000000000000"/>
      <p:regular r:id="rId70"/>
    </p:embeddedFont>
    <p:embeddedFont>
      <p:font typeface="Montserrat Semi-Bold" charset="1" panose="00000700000000000000"/>
      <p:regular r:id="rId71"/>
    </p:embeddedFont>
    <p:embeddedFont>
      <p:font typeface="Montserrat Semi-Bold Italics" charset="1" panose="00000700000000000000"/>
      <p:regular r:id="rId72"/>
    </p:embeddedFont>
    <p:embeddedFont>
      <p:font typeface="Montserrat Ultra-Bold" charset="1" panose="00000900000000000000"/>
      <p:regular r:id="rId73"/>
    </p:embeddedFont>
    <p:embeddedFont>
      <p:font typeface="Montserrat Ultra-Bold Italics" charset="1" panose="00000900000000000000"/>
      <p:regular r:id="rId74"/>
    </p:embeddedFont>
    <p:embeddedFont>
      <p:font typeface="Montserrat Heavy" charset="1" panose="00000A00000000000000"/>
      <p:regular r:id="rId75"/>
    </p:embeddedFont>
    <p:embeddedFont>
      <p:font typeface="Montserrat Heavy Italics" charset="1" panose="00000A00000000000000"/>
      <p:regular r:id="rId76"/>
    </p:embeddedFont>
    <p:embeddedFont>
      <p:font typeface="Muli" charset="1" panose="00000500000000000000"/>
      <p:regular r:id="rId77"/>
    </p:embeddedFont>
    <p:embeddedFont>
      <p:font typeface="Muli Bold" charset="1" panose="00000800000000000000"/>
      <p:regular r:id="rId78"/>
    </p:embeddedFont>
    <p:embeddedFont>
      <p:font typeface="Muli Italics" charset="1" panose="00000500000000000000"/>
      <p:regular r:id="rId79"/>
    </p:embeddedFont>
    <p:embeddedFont>
      <p:font typeface="Muli Bold Italics" charset="1" panose="00000800000000000000"/>
      <p:regular r:id="rId80"/>
    </p:embeddedFont>
    <p:embeddedFont>
      <p:font typeface="Muli Extra-Light" charset="1" panose="00000300000000000000"/>
      <p:regular r:id="rId81"/>
    </p:embeddedFont>
    <p:embeddedFont>
      <p:font typeface="Muli Extra-Light Italics" charset="1" panose="00000300000000000000"/>
      <p:regular r:id="rId82"/>
    </p:embeddedFont>
    <p:embeddedFont>
      <p:font typeface="Muli Light" charset="1" panose="00000400000000000000"/>
      <p:regular r:id="rId83"/>
    </p:embeddedFont>
    <p:embeddedFont>
      <p:font typeface="Muli Light Italics" charset="1" panose="00000400000000000000"/>
      <p:regular r:id="rId84"/>
    </p:embeddedFont>
    <p:embeddedFont>
      <p:font typeface="Muli Semi-Bold" charset="1" panose="00000700000000000000"/>
      <p:regular r:id="rId85"/>
    </p:embeddedFont>
    <p:embeddedFont>
      <p:font typeface="Muli Semi-Bold Italics" charset="1" panose="00000700000000000000"/>
      <p:regular r:id="rId86"/>
    </p:embeddedFont>
    <p:embeddedFont>
      <p:font typeface="Muli Ultra-Bold" charset="1" panose="00000900000000000000"/>
      <p:regular r:id="rId87"/>
    </p:embeddedFont>
    <p:embeddedFont>
      <p:font typeface="Muli Ultra-Bold Italics" charset="1" panose="00000900000000000000"/>
      <p:regular r:id="rId88"/>
    </p:embeddedFont>
    <p:embeddedFont>
      <p:font typeface="Muli Heavy" charset="1" panose="00000A00000000000000"/>
      <p:regular r:id="rId89"/>
    </p:embeddedFont>
    <p:embeddedFont>
      <p:font typeface="Muli Heavy Italics" charset="1" panose="00000A00000000000000"/>
      <p:regular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10.xml" Type="http://schemas.openxmlformats.org/officeDocument/2006/relationships/slide"/><Relationship Id="rId101" Target="slides/slide11.xml" Type="http://schemas.openxmlformats.org/officeDocument/2006/relationships/slide"/><Relationship Id="rId102" Target="slides/slide12.xml" Type="http://schemas.openxmlformats.org/officeDocument/2006/relationships/slide"/><Relationship Id="rId103" Target="slides/slide13.xml" Type="http://schemas.openxmlformats.org/officeDocument/2006/relationships/slide"/><Relationship Id="rId104" Target="slides/slide14.xml" Type="http://schemas.openxmlformats.org/officeDocument/2006/relationships/slide"/><Relationship Id="rId105" Target="slides/slide15.xml" Type="http://schemas.openxmlformats.org/officeDocument/2006/relationships/slide"/><Relationship Id="rId106" Target="slides/slide16.xml" Type="http://schemas.openxmlformats.org/officeDocument/2006/relationships/slide"/><Relationship Id="rId107" Target="slides/slide17.xml" Type="http://schemas.openxmlformats.org/officeDocument/2006/relationships/slide"/><Relationship Id="rId108" Target="slides/slide18.xml" Type="http://schemas.openxmlformats.org/officeDocument/2006/relationships/slide"/><Relationship Id="rId109" Target="slides/slide19.xml" Type="http://schemas.openxmlformats.org/officeDocument/2006/relationships/slide"/><Relationship Id="rId11" Target="fonts/font11.fntdata" Type="http://schemas.openxmlformats.org/officeDocument/2006/relationships/font"/><Relationship Id="rId110" Target="slides/slide20.xml" Type="http://schemas.openxmlformats.org/officeDocument/2006/relationships/slide"/><Relationship Id="rId111" Target="slides/slide21.xml" Type="http://schemas.openxmlformats.org/officeDocument/2006/relationships/slide"/><Relationship Id="rId112" Target="slides/slide22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slides/slide1.xml" Type="http://schemas.openxmlformats.org/officeDocument/2006/relationships/slide"/><Relationship Id="rId92" Target="slides/slide2.xml" Type="http://schemas.openxmlformats.org/officeDocument/2006/relationships/slide"/><Relationship Id="rId93" Target="slides/slide3.xml" Type="http://schemas.openxmlformats.org/officeDocument/2006/relationships/slide"/><Relationship Id="rId94" Target="slides/slide4.xml" Type="http://schemas.openxmlformats.org/officeDocument/2006/relationships/slide"/><Relationship Id="rId95" Target="slides/slide5.xml" Type="http://schemas.openxmlformats.org/officeDocument/2006/relationships/slide"/><Relationship Id="rId96" Target="slides/slide6.xml" Type="http://schemas.openxmlformats.org/officeDocument/2006/relationships/slide"/><Relationship Id="rId97" Target="slides/slide7.xml" Type="http://schemas.openxmlformats.org/officeDocument/2006/relationships/slide"/><Relationship Id="rId98" Target="slides/slide8.xml" Type="http://schemas.openxmlformats.org/officeDocument/2006/relationships/slide"/><Relationship Id="rId99" Target="slides/slide9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34668" y="3603318"/>
            <a:ext cx="15143287" cy="114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FFFFFF"/>
                </a:solidFill>
                <a:latin typeface="Canva Sans"/>
              </a:rPr>
              <a:t>Cardiovascular Disease 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946650"/>
            <a:ext cx="952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833528" y="4652327"/>
            <a:ext cx="30670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Group: 32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47086" y="7224906"/>
            <a:ext cx="2476500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  <a:spcBef>
                <a:spcPct val="0"/>
              </a:spcBef>
            </a:pPr>
            <a:r>
              <a:rPr lang="en-US" sz="2424">
                <a:solidFill>
                  <a:srgbClr val="FFFFFF"/>
                </a:solidFill>
                <a:latin typeface="Canva Sans Bold"/>
              </a:rPr>
              <a:t>Presentation By: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92250" y="7576792"/>
            <a:ext cx="3031336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49"/>
              </a:lnSpc>
            </a:pPr>
            <a:r>
              <a:rPr lang="en-US" sz="2124">
                <a:solidFill>
                  <a:srgbClr val="FFFFFF"/>
                </a:solidFill>
                <a:latin typeface="Canva Sans Bold"/>
              </a:rPr>
              <a:t>Arnav Gupta </a:t>
            </a:r>
          </a:p>
          <a:p>
            <a:pPr>
              <a:lnSpc>
                <a:spcPts val="4249"/>
              </a:lnSpc>
            </a:pPr>
            <a:r>
              <a:rPr lang="en-US" sz="2124">
                <a:solidFill>
                  <a:srgbClr val="FFFFFF"/>
                </a:solidFill>
                <a:latin typeface="Canva Sans Bold"/>
              </a:rPr>
              <a:t>Karan Gupta </a:t>
            </a:r>
          </a:p>
          <a:p>
            <a:pPr>
              <a:lnSpc>
                <a:spcPts val="4249"/>
              </a:lnSpc>
            </a:pPr>
            <a:r>
              <a:rPr lang="en-US" sz="2124">
                <a:solidFill>
                  <a:srgbClr val="FFFFFF"/>
                </a:solidFill>
                <a:latin typeface="Canva Sans Bold"/>
              </a:rPr>
              <a:t>Shivesh Gulati</a:t>
            </a:r>
          </a:p>
          <a:p>
            <a:pPr>
              <a:lnSpc>
                <a:spcPts val="4249"/>
              </a:lnSpc>
            </a:pPr>
            <a:r>
              <a:rPr lang="en-US" sz="2124">
                <a:solidFill>
                  <a:srgbClr val="FFFFFF"/>
                </a:solidFill>
                <a:latin typeface="Canva Sans Bold"/>
              </a:rPr>
              <a:t>Vishal Singh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21050" y="7576792"/>
            <a:ext cx="1759055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9"/>
              </a:lnSpc>
            </a:pPr>
            <a:r>
              <a:rPr lang="en-US" sz="2124">
                <a:solidFill>
                  <a:srgbClr val="FFFFFF"/>
                </a:solidFill>
                <a:latin typeface="Canva Sans Bold"/>
              </a:rPr>
              <a:t>2021236</a:t>
            </a:r>
          </a:p>
          <a:p>
            <a:pPr algn="ctr">
              <a:lnSpc>
                <a:spcPts val="4249"/>
              </a:lnSpc>
            </a:pPr>
            <a:r>
              <a:rPr lang="en-US" sz="2124">
                <a:solidFill>
                  <a:srgbClr val="FFFFFF"/>
                </a:solidFill>
                <a:latin typeface="Canva Sans Bold"/>
              </a:rPr>
              <a:t>2021258</a:t>
            </a:r>
          </a:p>
          <a:p>
            <a:pPr algn="ctr">
              <a:lnSpc>
                <a:spcPts val="4249"/>
              </a:lnSpc>
            </a:pPr>
            <a:r>
              <a:rPr lang="en-US" sz="2124">
                <a:solidFill>
                  <a:srgbClr val="FFFFFF"/>
                </a:solidFill>
                <a:latin typeface="Canva Sans Bold"/>
              </a:rPr>
              <a:t>2021286</a:t>
            </a:r>
          </a:p>
          <a:p>
            <a:pPr algn="ctr">
              <a:lnSpc>
                <a:spcPts val="4249"/>
              </a:lnSpc>
            </a:pPr>
            <a:r>
              <a:rPr lang="en-US" sz="2124">
                <a:solidFill>
                  <a:srgbClr val="FFFFFF"/>
                </a:solidFill>
                <a:latin typeface="Canva Sans Bold"/>
              </a:rPr>
              <a:t>2021575</a:t>
            </a:r>
          </a:p>
          <a:p>
            <a:pPr algn="ctr">
              <a:lnSpc>
                <a:spcPts val="424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65547" y="3553849"/>
            <a:ext cx="13156906" cy="136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Dataset Description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0528" y="7120154"/>
            <a:ext cx="3934294" cy="3258481"/>
          </a:xfrm>
          <a:custGeom>
            <a:avLst/>
            <a:gdLst/>
            <a:ahLst/>
            <a:cxnLst/>
            <a:rect r="r" b="b" t="t" l="l"/>
            <a:pathLst>
              <a:path h="3258481" w="3934294">
                <a:moveTo>
                  <a:pt x="0" y="0"/>
                </a:moveTo>
                <a:lnTo>
                  <a:pt x="3934295" y="0"/>
                </a:lnTo>
                <a:lnTo>
                  <a:pt x="3934295" y="3258481"/>
                </a:lnTo>
                <a:lnTo>
                  <a:pt x="0" y="32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3565" y="496756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5167" y="341974"/>
            <a:ext cx="1424026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Feature Extraction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1346126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961591" y="6790185"/>
            <a:ext cx="1543050" cy="15430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AC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36018" y="4373876"/>
            <a:ext cx="1543050" cy="15430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ACA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15195" y="1953765"/>
            <a:ext cx="1543050" cy="15430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ACA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791015" y="6964493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</a:rPr>
              <a:t>LOF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65443" y="4548184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</a:rPr>
              <a:t>Z-Score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4620" y="2128072"/>
            <a:ext cx="359437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</a:rPr>
              <a:t>Manual CAP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126395"/>
            <a:ext cx="7265449" cy="182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67"/>
              </a:lnSpc>
            </a:pPr>
            <a:r>
              <a:rPr lang="en-US" sz="6399">
                <a:solidFill>
                  <a:srgbClr val="56595A"/>
                </a:solidFill>
                <a:latin typeface="Montserrat Medium"/>
              </a:rPr>
              <a:t>Outlier Detection and Cleaning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91015" y="7523610"/>
            <a:ext cx="441468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</a:rPr>
              <a:t>Applied Local Outlier Factor on the Manually Capped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65443" y="5107301"/>
            <a:ext cx="4414680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</a:rPr>
              <a:t>Applied Z-Score on the Manually Capped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44620" y="2687190"/>
            <a:ext cx="441468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01010"/>
                </a:solidFill>
                <a:latin typeface="Montserrat Classic"/>
              </a:rPr>
              <a:t>For the original and derived features of Blood Pressure, Values not in the range [0,500] were manually dropped.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5051960" y="4586284"/>
            <a:ext cx="1675715" cy="0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16908036" y="4408166"/>
            <a:ext cx="8489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68,727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73313" y="4370066"/>
            <a:ext cx="94630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70,000</a:t>
            </a:r>
          </a:p>
        </p:txBody>
      </p:sp>
      <p:sp>
        <p:nvSpPr>
          <p:cNvPr name="AutoShape 25" id="25"/>
          <p:cNvSpPr/>
          <p:nvPr/>
        </p:nvSpPr>
        <p:spPr>
          <a:xfrm>
            <a:off x="10973548" y="6095044"/>
            <a:ext cx="1675715" cy="0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6" id="26"/>
          <p:cNvSpPr txBox="true"/>
          <p:nvPr/>
        </p:nvSpPr>
        <p:spPr>
          <a:xfrm rot="0">
            <a:off x="12829624" y="5916926"/>
            <a:ext cx="8489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68,727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43598" y="5878826"/>
            <a:ext cx="8489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68,727</a:t>
            </a:r>
          </a:p>
        </p:txBody>
      </p:sp>
      <p:sp>
        <p:nvSpPr>
          <p:cNvPr name="AutoShape 28" id="28"/>
          <p:cNvSpPr/>
          <p:nvPr/>
        </p:nvSpPr>
        <p:spPr>
          <a:xfrm>
            <a:off x="7970023" y="8619938"/>
            <a:ext cx="1675715" cy="0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9" id="29"/>
          <p:cNvSpPr txBox="true"/>
          <p:nvPr/>
        </p:nvSpPr>
        <p:spPr>
          <a:xfrm rot="0">
            <a:off x="9848065" y="8441820"/>
            <a:ext cx="80498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54,981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40073" y="8403720"/>
            <a:ext cx="84891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68,727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0528" y="7120154"/>
            <a:ext cx="3934294" cy="3258481"/>
          </a:xfrm>
          <a:custGeom>
            <a:avLst/>
            <a:gdLst/>
            <a:ahLst/>
            <a:cxnLst/>
            <a:rect r="r" b="b" t="t" l="l"/>
            <a:pathLst>
              <a:path h="3258481" w="3934294">
                <a:moveTo>
                  <a:pt x="0" y="0"/>
                </a:moveTo>
                <a:lnTo>
                  <a:pt x="3934295" y="0"/>
                </a:lnTo>
                <a:lnTo>
                  <a:pt x="3934295" y="3258481"/>
                </a:lnTo>
                <a:lnTo>
                  <a:pt x="0" y="32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3565" y="496756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346126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482348" y="2662737"/>
            <a:ext cx="6411217" cy="5297580"/>
          </a:xfrm>
          <a:custGeom>
            <a:avLst/>
            <a:gdLst/>
            <a:ahLst/>
            <a:cxnLst/>
            <a:rect r="r" b="b" t="t" l="l"/>
            <a:pathLst>
              <a:path h="5297580" w="6411217">
                <a:moveTo>
                  <a:pt x="0" y="0"/>
                </a:moveTo>
                <a:lnTo>
                  <a:pt x="6411217" y="0"/>
                </a:lnTo>
                <a:lnTo>
                  <a:pt x="6411217" y="5297580"/>
                </a:lnTo>
                <a:lnTo>
                  <a:pt x="0" y="5297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3" r="0" b="-6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5167" y="341974"/>
            <a:ext cx="1424026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Feature Extraction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126395"/>
            <a:ext cx="7265449" cy="182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67"/>
              </a:lnSpc>
            </a:pPr>
            <a:r>
              <a:rPr lang="en-US" sz="6399">
                <a:solidFill>
                  <a:srgbClr val="56595A"/>
                </a:solidFill>
                <a:latin typeface="Montserrat Medium"/>
              </a:rPr>
              <a:t>Data Standardization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0528" y="7120154"/>
            <a:ext cx="3934294" cy="3258481"/>
          </a:xfrm>
          <a:custGeom>
            <a:avLst/>
            <a:gdLst/>
            <a:ahLst/>
            <a:cxnLst/>
            <a:rect r="r" b="b" t="t" l="l"/>
            <a:pathLst>
              <a:path h="3258481" w="3934294">
                <a:moveTo>
                  <a:pt x="0" y="0"/>
                </a:moveTo>
                <a:lnTo>
                  <a:pt x="3934295" y="0"/>
                </a:lnTo>
                <a:lnTo>
                  <a:pt x="3934295" y="3258481"/>
                </a:lnTo>
                <a:lnTo>
                  <a:pt x="0" y="32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7134" y="1532475"/>
            <a:ext cx="15489417" cy="7989216"/>
            <a:chOff x="0" y="0"/>
            <a:chExt cx="20652557" cy="1065228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4208" r="0" b="14208"/>
            <a:stretch>
              <a:fillRect/>
            </a:stretch>
          </p:blipFill>
          <p:spPr>
            <a:xfrm flipH="false" flipV="false">
              <a:off x="0" y="0"/>
              <a:ext cx="10262778" cy="346609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3852" r="0" b="13852"/>
            <a:stretch>
              <a:fillRect/>
            </a:stretch>
          </p:blipFill>
          <p:spPr>
            <a:xfrm flipH="false" flipV="false">
              <a:off x="10389778" y="0"/>
              <a:ext cx="10262778" cy="3466096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15015" r="0" b="15015"/>
            <a:stretch>
              <a:fillRect/>
            </a:stretch>
          </p:blipFill>
          <p:spPr>
            <a:xfrm flipH="false" flipV="false">
              <a:off x="0" y="3593096"/>
              <a:ext cx="10262778" cy="3466096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/>
            <a:srcRect l="0" t="13546" r="0" b="13546"/>
            <a:stretch>
              <a:fillRect/>
            </a:stretch>
          </p:blipFill>
          <p:spPr>
            <a:xfrm flipH="false" flipV="false">
              <a:off x="10389778" y="3593096"/>
              <a:ext cx="10262778" cy="3466096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7"/>
            <a:srcRect l="0" t="14373" r="0" b="14373"/>
            <a:stretch>
              <a:fillRect/>
            </a:stretch>
          </p:blipFill>
          <p:spPr>
            <a:xfrm flipH="false" flipV="false">
              <a:off x="0" y="7186192"/>
              <a:ext cx="10262778" cy="3466096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/>
            <a:srcRect l="0" t="13033" r="0" b="13033"/>
            <a:stretch>
              <a:fillRect/>
            </a:stretch>
          </p:blipFill>
          <p:spPr>
            <a:xfrm flipH="false" flipV="false">
              <a:off x="10389778" y="7186192"/>
              <a:ext cx="10262778" cy="3466096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5893565" y="496756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1028700" y="1346126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75167" y="341974"/>
            <a:ext cx="1424026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Z-Score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42120" y="7184570"/>
            <a:ext cx="3745876" cy="3102428"/>
          </a:xfrm>
          <a:custGeom>
            <a:avLst/>
            <a:gdLst/>
            <a:ahLst/>
            <a:cxnLst/>
            <a:rect r="r" b="b" t="t" l="l"/>
            <a:pathLst>
              <a:path h="3102428" w="3745876">
                <a:moveTo>
                  <a:pt x="0" y="0"/>
                </a:moveTo>
                <a:lnTo>
                  <a:pt x="3745876" y="0"/>
                </a:lnTo>
                <a:lnTo>
                  <a:pt x="3745876" y="3102428"/>
                </a:lnTo>
                <a:lnTo>
                  <a:pt x="0" y="310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5240" y="832512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981154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4951169" y="5002444"/>
            <a:ext cx="2242916" cy="100931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9353" y="813462"/>
            <a:ext cx="9404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spc="-10">
                <a:solidFill>
                  <a:srgbClr val="3175DB"/>
                </a:solidFill>
                <a:latin typeface="Arimo Bold"/>
              </a:rPr>
              <a:t>Outline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2468" y="2565778"/>
            <a:ext cx="6897654" cy="63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Introduction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Motivation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Literature Review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Dataset Description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D84839"/>
                </a:solidFill>
                <a:latin typeface="Canva Sans Bold"/>
              </a:rPr>
              <a:t>Models and Methodologies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Result Analysis and Conclusion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Timeline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Contributions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0528" y="7120154"/>
            <a:ext cx="3934294" cy="3258481"/>
          </a:xfrm>
          <a:custGeom>
            <a:avLst/>
            <a:gdLst/>
            <a:ahLst/>
            <a:cxnLst/>
            <a:rect r="r" b="b" t="t" l="l"/>
            <a:pathLst>
              <a:path h="3258481" w="3934294">
                <a:moveTo>
                  <a:pt x="0" y="0"/>
                </a:moveTo>
                <a:lnTo>
                  <a:pt x="3934295" y="0"/>
                </a:lnTo>
                <a:lnTo>
                  <a:pt x="3934295" y="3258481"/>
                </a:lnTo>
                <a:lnTo>
                  <a:pt x="0" y="32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3565" y="496756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5167" y="341974"/>
            <a:ext cx="1424026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Models and Methodologies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1346126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3865257"/>
            <a:ext cx="5050676" cy="4647119"/>
            <a:chOff x="0" y="0"/>
            <a:chExt cx="1842500" cy="16952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2500" cy="1695282"/>
            </a:xfrm>
            <a:custGeom>
              <a:avLst/>
              <a:gdLst/>
              <a:ahLst/>
              <a:cxnLst/>
              <a:rect r="r" b="b" t="t" l="l"/>
              <a:pathLst>
                <a:path h="1695282" w="1842500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37329" y="4323822"/>
            <a:ext cx="1333337" cy="1333337"/>
            <a:chOff x="0" y="0"/>
            <a:chExt cx="1777783" cy="177778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777783" cy="1777783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ACA9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512319" y="416026"/>
              <a:ext cx="753146" cy="945731"/>
            </a:xfrm>
            <a:custGeom>
              <a:avLst/>
              <a:gdLst/>
              <a:ahLst/>
              <a:cxnLst/>
              <a:rect r="r" b="b" t="t" l="l"/>
              <a:pathLst>
                <a:path h="945731" w="753146">
                  <a:moveTo>
                    <a:pt x="0" y="0"/>
                  </a:moveTo>
                  <a:lnTo>
                    <a:pt x="753146" y="0"/>
                  </a:lnTo>
                  <a:lnTo>
                    <a:pt x="753146" y="945731"/>
                  </a:lnTo>
                  <a:lnTo>
                    <a:pt x="0" y="945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37329" y="6357686"/>
            <a:ext cx="3828809" cy="1479370"/>
            <a:chOff x="0" y="0"/>
            <a:chExt cx="5105078" cy="197249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5105078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03850"/>
                  </a:solidFill>
                  <a:latin typeface="Muli Bold"/>
                </a:rPr>
                <a:t>Naive Bayes Classifier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488200"/>
              <a:ext cx="510507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18662" y="3865257"/>
            <a:ext cx="5050676" cy="4647119"/>
            <a:chOff x="0" y="0"/>
            <a:chExt cx="1842500" cy="16952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42500" cy="1695282"/>
            </a:xfrm>
            <a:custGeom>
              <a:avLst/>
              <a:gdLst/>
              <a:ahLst/>
              <a:cxnLst/>
              <a:rect r="r" b="b" t="t" l="l"/>
              <a:pathLst>
                <a:path h="1695282" w="1842500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227291" y="6357686"/>
            <a:ext cx="3824862" cy="1479370"/>
            <a:chOff x="0" y="0"/>
            <a:chExt cx="5099817" cy="197249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5099817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03850"/>
                  </a:solidFill>
                  <a:latin typeface="Muli Bold"/>
                </a:rPr>
                <a:t>Logistic Regression Classifier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488200"/>
              <a:ext cx="5099817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08624" y="3696388"/>
            <a:ext cx="5050676" cy="4647119"/>
            <a:chOff x="0" y="0"/>
            <a:chExt cx="1842500" cy="16952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42500" cy="1695282"/>
            </a:xfrm>
            <a:custGeom>
              <a:avLst/>
              <a:gdLst/>
              <a:ahLst/>
              <a:cxnLst/>
              <a:rect r="r" b="b" t="t" l="l"/>
              <a:pathLst>
                <a:path h="1695282" w="1842500">
                  <a:moveTo>
                    <a:pt x="1718040" y="1695282"/>
                  </a:moveTo>
                  <a:lnTo>
                    <a:pt x="124460" y="1695282"/>
                  </a:lnTo>
                  <a:cubicBezTo>
                    <a:pt x="55880" y="1695282"/>
                    <a:pt x="0" y="1639402"/>
                    <a:pt x="0" y="15708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8040" y="0"/>
                  </a:lnTo>
                  <a:cubicBezTo>
                    <a:pt x="1786620" y="0"/>
                    <a:pt x="1842500" y="55880"/>
                    <a:pt x="1842500" y="124460"/>
                  </a:cubicBezTo>
                  <a:lnTo>
                    <a:pt x="1842500" y="1570822"/>
                  </a:lnTo>
                  <a:cubicBezTo>
                    <a:pt x="1842500" y="1639402"/>
                    <a:pt x="1786620" y="1695282"/>
                    <a:pt x="1718040" y="16952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817253" y="6188817"/>
            <a:ext cx="3840995" cy="1479370"/>
            <a:chOff x="0" y="0"/>
            <a:chExt cx="5121326" cy="197249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5121326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03850"/>
                  </a:solidFill>
                  <a:latin typeface="Muli Bold"/>
                </a:rPr>
                <a:t>Support Vector Machine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488200"/>
              <a:ext cx="512132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2562913"/>
            <a:ext cx="1064063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7499" spc="-149">
                <a:solidFill>
                  <a:srgbClr val="56595A"/>
                </a:solidFill>
                <a:latin typeface="Muli Bold"/>
              </a:rPr>
              <a:t>Classification Problem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227291" y="4226815"/>
            <a:ext cx="1333337" cy="1333337"/>
            <a:chOff x="0" y="0"/>
            <a:chExt cx="1777783" cy="177778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777783" cy="1777783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ACA9"/>
              </a:solidFill>
            </p:spPr>
          </p:sp>
        </p:grpSp>
        <p:sp>
          <p:nvSpPr>
            <p:cNvPr name="Freeform 29" id="29"/>
            <p:cNvSpPr/>
            <p:nvPr/>
          </p:nvSpPr>
          <p:spPr>
            <a:xfrm flipH="false" flipV="false" rot="0">
              <a:off x="512319" y="416026"/>
              <a:ext cx="753146" cy="945731"/>
            </a:xfrm>
            <a:custGeom>
              <a:avLst/>
              <a:gdLst/>
              <a:ahLst/>
              <a:cxnLst/>
              <a:rect r="r" b="b" t="t" l="l"/>
              <a:pathLst>
                <a:path h="945731" w="753146">
                  <a:moveTo>
                    <a:pt x="0" y="0"/>
                  </a:moveTo>
                  <a:lnTo>
                    <a:pt x="753146" y="0"/>
                  </a:lnTo>
                  <a:lnTo>
                    <a:pt x="753146" y="945731"/>
                  </a:lnTo>
                  <a:lnTo>
                    <a:pt x="0" y="945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817253" y="4057946"/>
            <a:ext cx="1333337" cy="1333337"/>
            <a:chOff x="0" y="0"/>
            <a:chExt cx="1777783" cy="1777783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777783" cy="1777783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EACA9"/>
              </a:solidFill>
            </p:spPr>
          </p:sp>
        </p:grpSp>
        <p:sp>
          <p:nvSpPr>
            <p:cNvPr name="Freeform 33" id="33"/>
            <p:cNvSpPr/>
            <p:nvPr/>
          </p:nvSpPr>
          <p:spPr>
            <a:xfrm flipH="false" flipV="false" rot="0">
              <a:off x="512319" y="416026"/>
              <a:ext cx="753146" cy="945731"/>
            </a:xfrm>
            <a:custGeom>
              <a:avLst/>
              <a:gdLst/>
              <a:ahLst/>
              <a:cxnLst/>
              <a:rect r="r" b="b" t="t" l="l"/>
              <a:pathLst>
                <a:path h="945731" w="753146">
                  <a:moveTo>
                    <a:pt x="0" y="0"/>
                  </a:moveTo>
                  <a:lnTo>
                    <a:pt x="753146" y="0"/>
                  </a:lnTo>
                  <a:lnTo>
                    <a:pt x="753146" y="945731"/>
                  </a:lnTo>
                  <a:lnTo>
                    <a:pt x="0" y="945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0528" y="7120154"/>
            <a:ext cx="3934294" cy="3258481"/>
          </a:xfrm>
          <a:custGeom>
            <a:avLst/>
            <a:gdLst/>
            <a:ahLst/>
            <a:cxnLst/>
            <a:rect r="r" b="b" t="t" l="l"/>
            <a:pathLst>
              <a:path h="3258481" w="3934294">
                <a:moveTo>
                  <a:pt x="0" y="0"/>
                </a:moveTo>
                <a:lnTo>
                  <a:pt x="3934295" y="0"/>
                </a:lnTo>
                <a:lnTo>
                  <a:pt x="3934295" y="3258481"/>
                </a:lnTo>
                <a:lnTo>
                  <a:pt x="0" y="32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3565" y="496756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5167" y="341974"/>
            <a:ext cx="1424026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Models (Stats)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1346126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428422" y="1606740"/>
            <a:ext cx="6299254" cy="5513414"/>
            <a:chOff x="0" y="0"/>
            <a:chExt cx="8399005" cy="735121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588486" y="-66675"/>
              <a:ext cx="462663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LOF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76260" y="-66675"/>
              <a:ext cx="961637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Z-Score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3418441" y="121018"/>
              <a:ext cx="972796" cy="85022"/>
              <a:chOff x="4850504" y="-674122"/>
              <a:chExt cx="1743710" cy="152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50504" y="-674122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91B25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441814" y="-674122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583578" y="6957485"/>
              <a:ext cx="819845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Stand.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066249" y="6957485"/>
              <a:ext cx="978907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One Hot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859073" y="6957485"/>
              <a:ext cx="517662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PCA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712399" y="497103"/>
              <a:ext cx="7686606" cy="6388203"/>
              <a:chOff x="0" y="0"/>
              <a:chExt cx="13778025" cy="114506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-6350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24706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3810542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24706"/>
                </a:srgbClr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7627434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24706"/>
                </a:srgbClr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11444325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60000"/>
                </a:srgbClr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7802" y="266899"/>
              <a:ext cx="555744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0.75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44361" y="2396300"/>
              <a:ext cx="429185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0.5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525701"/>
              <a:ext cx="573546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0.25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37698" y="6655102"/>
              <a:ext cx="235848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1929734" y="591993"/>
              <a:ext cx="5251937" cy="305064"/>
              <a:chOff x="2182038" y="170087"/>
              <a:chExt cx="9413950" cy="54681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2182038" y="170087"/>
                <a:ext cx="4789502" cy="232165"/>
              </a:xfrm>
              <a:custGeom>
                <a:avLst/>
                <a:gdLst/>
                <a:ahLst/>
                <a:cxnLst/>
                <a:rect r="r" b="b" t="t" l="l"/>
                <a:pathLst>
                  <a:path h="232165" w="4789502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4932" y="31752"/>
                    </a:moveTo>
                    <a:cubicBezTo>
                      <a:pt x="69484" y="31607"/>
                      <a:pt x="32468" y="68224"/>
                      <a:pt x="32120" y="113670"/>
                    </a:cubicBezTo>
                    <a:cubicBezTo>
                      <a:pt x="31772" y="159117"/>
                      <a:pt x="68223" y="196296"/>
                      <a:pt x="113667" y="196847"/>
                    </a:cubicBezTo>
                    <a:lnTo>
                      <a:pt x="4706342" y="232020"/>
                    </a:lnTo>
                    <a:cubicBezTo>
                      <a:pt x="4751789" y="232164"/>
                      <a:pt x="4788805" y="195548"/>
                      <a:pt x="4789154" y="150101"/>
                    </a:cubicBezTo>
                    <a:cubicBezTo>
                      <a:pt x="4789502" y="104655"/>
                      <a:pt x="4753050" y="67476"/>
                      <a:pt x="4707607" y="66925"/>
                    </a:cubicBezTo>
                    <a:close/>
                  </a:path>
                </a:pathLst>
              </a:custGeom>
              <a:solidFill>
                <a:srgbClr val="291B25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6774713" y="205259"/>
                <a:ext cx="4821275" cy="285986"/>
              </a:xfrm>
              <a:custGeom>
                <a:avLst/>
                <a:gdLst/>
                <a:ahLst/>
                <a:cxnLst/>
                <a:rect r="r" b="b" t="t" l="l"/>
                <a:pathLst>
                  <a:path h="285986" w="4821275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5331" y="31757"/>
                    </a:moveTo>
                    <a:cubicBezTo>
                      <a:pt x="69885" y="31392"/>
                      <a:pt x="32692" y="67829"/>
                      <a:pt x="32124" y="113273"/>
                    </a:cubicBezTo>
                    <a:cubicBezTo>
                      <a:pt x="31556" y="158717"/>
                      <a:pt x="67827" y="196073"/>
                      <a:pt x="113268" y="196844"/>
                    </a:cubicBezTo>
                    <a:lnTo>
                      <a:pt x="4705944" y="254230"/>
                    </a:lnTo>
                    <a:cubicBezTo>
                      <a:pt x="4751390" y="254595"/>
                      <a:pt x="4788583" y="218157"/>
                      <a:pt x="4789150" y="172713"/>
                    </a:cubicBezTo>
                    <a:cubicBezTo>
                      <a:pt x="4789718" y="127269"/>
                      <a:pt x="4753447" y="89914"/>
                      <a:pt x="4708006" y="89143"/>
                    </a:cubicBezTo>
                    <a:close/>
                    <a:moveTo>
                      <a:pt x="4821275" y="285987"/>
                    </a:moveTo>
                    <a:lnTo>
                      <a:pt x="4821275" y="57387"/>
                    </a:lnTo>
                    <a:lnTo>
                      <a:pt x="4821275" y="57387"/>
                    </a:lnTo>
                    <a:lnTo>
                      <a:pt x="4592675" y="57387"/>
                    </a:lnTo>
                    <a:lnTo>
                      <a:pt x="4592675" y="57387"/>
                    </a:lnTo>
                    <a:lnTo>
                      <a:pt x="4592675" y="285987"/>
                    </a:lnTo>
                    <a:lnTo>
                      <a:pt x="4592675" y="285987"/>
                    </a:lnTo>
                    <a:lnTo>
                      <a:pt x="4821275" y="285987"/>
                    </a:lnTo>
                    <a:lnTo>
                      <a:pt x="4821275" y="285987"/>
                    </a:lnTo>
                    <a:close/>
                  </a:path>
                </a:pathLst>
              </a:custGeom>
              <a:solidFill>
                <a:srgbClr val="291B25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2182038" y="356088"/>
                <a:ext cx="4789934" cy="277224"/>
              </a:xfrm>
              <a:custGeom>
                <a:avLst/>
                <a:gdLst/>
                <a:ahLst/>
                <a:cxnLst/>
                <a:rect r="r" b="b" t="t" l="l"/>
                <a:pathLst>
                  <a:path h="277224" w="4789934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5734" y="31763"/>
                    </a:moveTo>
                    <a:cubicBezTo>
                      <a:pt x="70290" y="31176"/>
                      <a:pt x="32920" y="67432"/>
                      <a:pt x="32130" y="112872"/>
                    </a:cubicBezTo>
                    <a:cubicBezTo>
                      <a:pt x="31341" y="158313"/>
                      <a:pt x="67429" y="195845"/>
                      <a:pt x="112865" y="196838"/>
                    </a:cubicBezTo>
                    <a:lnTo>
                      <a:pt x="4705541" y="276637"/>
                    </a:lnTo>
                    <a:cubicBezTo>
                      <a:pt x="4750985" y="277224"/>
                      <a:pt x="4788354" y="240968"/>
                      <a:pt x="4789144" y="195528"/>
                    </a:cubicBezTo>
                    <a:cubicBezTo>
                      <a:pt x="4789933" y="150087"/>
                      <a:pt x="4753846" y="112555"/>
                      <a:pt x="4708409" y="111562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6774713" y="435888"/>
                <a:ext cx="4821275" cy="281017"/>
              </a:xfrm>
              <a:custGeom>
                <a:avLst/>
                <a:gdLst/>
                <a:ahLst/>
                <a:cxnLst/>
                <a:rect r="r" b="b" t="t" l="l"/>
                <a:pathLst>
                  <a:path h="281017" w="4821275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5242" y="31755"/>
                    </a:moveTo>
                    <a:cubicBezTo>
                      <a:pt x="69796" y="31440"/>
                      <a:pt x="32642" y="67917"/>
                      <a:pt x="32123" y="113362"/>
                    </a:cubicBezTo>
                    <a:cubicBezTo>
                      <a:pt x="31604" y="158806"/>
                      <a:pt x="67916" y="196123"/>
                      <a:pt x="113357" y="196845"/>
                    </a:cubicBezTo>
                    <a:lnTo>
                      <a:pt x="4706033" y="249262"/>
                    </a:lnTo>
                    <a:cubicBezTo>
                      <a:pt x="4751479" y="249577"/>
                      <a:pt x="4788632" y="213100"/>
                      <a:pt x="4789151" y="167655"/>
                    </a:cubicBezTo>
                    <a:cubicBezTo>
                      <a:pt x="4789670" y="122211"/>
                      <a:pt x="4753359" y="84895"/>
                      <a:pt x="4707917" y="84173"/>
                    </a:cubicBezTo>
                    <a:close/>
                    <a:moveTo>
                      <a:pt x="4821275" y="281017"/>
                    </a:moveTo>
                    <a:lnTo>
                      <a:pt x="4821275" y="52417"/>
                    </a:lnTo>
                    <a:lnTo>
                      <a:pt x="4821275" y="52417"/>
                    </a:lnTo>
                    <a:lnTo>
                      <a:pt x="4592675" y="52417"/>
                    </a:lnTo>
                    <a:lnTo>
                      <a:pt x="4592675" y="52417"/>
                    </a:lnTo>
                    <a:lnTo>
                      <a:pt x="4592675" y="281017"/>
                    </a:lnTo>
                    <a:lnTo>
                      <a:pt x="4592675" y="281017"/>
                    </a:lnTo>
                    <a:lnTo>
                      <a:pt x="4821275" y="281017"/>
                    </a:lnTo>
                    <a:lnTo>
                      <a:pt x="4821275" y="281017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</p:grpSp>
      </p:grpSp>
      <p:sp>
        <p:nvSpPr>
          <p:cNvPr name="TextBox 29" id="29"/>
          <p:cNvSpPr txBox="true"/>
          <p:nvPr/>
        </p:nvSpPr>
        <p:spPr>
          <a:xfrm rot="0">
            <a:off x="1028700" y="1885454"/>
            <a:ext cx="1064063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7499" spc="-149">
                <a:solidFill>
                  <a:srgbClr val="56595A"/>
                </a:solidFill>
                <a:latin typeface="Muli Bold"/>
              </a:rPr>
              <a:t>Naive Bayes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5827" y="3057029"/>
            <a:ext cx="8101439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LOF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Standard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Encoded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+ PCA Data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65827" y="6210300"/>
            <a:ext cx="8101439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Z-Score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Standard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Encoded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+ PCA Data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48328" y="7091579"/>
            <a:ext cx="19383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Accuracy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0528" y="7120154"/>
            <a:ext cx="3934294" cy="3258481"/>
          </a:xfrm>
          <a:custGeom>
            <a:avLst/>
            <a:gdLst/>
            <a:ahLst/>
            <a:cxnLst/>
            <a:rect r="r" b="b" t="t" l="l"/>
            <a:pathLst>
              <a:path h="3258481" w="3934294">
                <a:moveTo>
                  <a:pt x="0" y="0"/>
                </a:moveTo>
                <a:lnTo>
                  <a:pt x="3934295" y="0"/>
                </a:lnTo>
                <a:lnTo>
                  <a:pt x="3934295" y="3258481"/>
                </a:lnTo>
                <a:lnTo>
                  <a:pt x="0" y="32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3565" y="496756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5167" y="341974"/>
            <a:ext cx="1424026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Models (Stats)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1346126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428422" y="1606740"/>
            <a:ext cx="6299254" cy="5513414"/>
            <a:chOff x="0" y="0"/>
            <a:chExt cx="8399005" cy="735121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588486" y="-66675"/>
              <a:ext cx="462663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LOF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76260" y="-66675"/>
              <a:ext cx="961637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Z-Score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3418441" y="121018"/>
              <a:ext cx="972796" cy="85022"/>
              <a:chOff x="4850504" y="-674122"/>
              <a:chExt cx="1743710" cy="152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50504" y="-674122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91B25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441814" y="-674122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583578" y="6957485"/>
              <a:ext cx="819845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Stand.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066249" y="6957485"/>
              <a:ext cx="978907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One Hot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859073" y="6957485"/>
              <a:ext cx="517662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PCA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712399" y="497103"/>
              <a:ext cx="7686606" cy="6388203"/>
              <a:chOff x="0" y="0"/>
              <a:chExt cx="13778025" cy="114506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-6350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24706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3810542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24706"/>
                </a:srgbClr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7627434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24706"/>
                </a:srgbClr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11444325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60000"/>
                </a:srgbClr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7802" y="266899"/>
              <a:ext cx="555744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0.75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44361" y="2396300"/>
              <a:ext cx="429185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0.5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525701"/>
              <a:ext cx="573546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0.25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37698" y="6655102"/>
              <a:ext cx="235848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1929734" y="591993"/>
              <a:ext cx="5251937" cy="305064"/>
              <a:chOff x="2182038" y="170087"/>
              <a:chExt cx="9413950" cy="54681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2182038" y="170087"/>
                <a:ext cx="4789502" cy="232165"/>
              </a:xfrm>
              <a:custGeom>
                <a:avLst/>
                <a:gdLst/>
                <a:ahLst/>
                <a:cxnLst/>
                <a:rect r="r" b="b" t="t" l="l"/>
                <a:pathLst>
                  <a:path h="232165" w="4789502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4932" y="31752"/>
                    </a:moveTo>
                    <a:cubicBezTo>
                      <a:pt x="69484" y="31607"/>
                      <a:pt x="32468" y="68224"/>
                      <a:pt x="32120" y="113670"/>
                    </a:cubicBezTo>
                    <a:cubicBezTo>
                      <a:pt x="31772" y="159117"/>
                      <a:pt x="68223" y="196296"/>
                      <a:pt x="113667" y="196847"/>
                    </a:cubicBezTo>
                    <a:lnTo>
                      <a:pt x="4706342" y="232020"/>
                    </a:lnTo>
                    <a:cubicBezTo>
                      <a:pt x="4751789" y="232164"/>
                      <a:pt x="4788805" y="195548"/>
                      <a:pt x="4789154" y="150101"/>
                    </a:cubicBezTo>
                    <a:cubicBezTo>
                      <a:pt x="4789502" y="104655"/>
                      <a:pt x="4753050" y="67476"/>
                      <a:pt x="4707607" y="66925"/>
                    </a:cubicBezTo>
                    <a:close/>
                  </a:path>
                </a:pathLst>
              </a:custGeom>
              <a:solidFill>
                <a:srgbClr val="291B25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6774713" y="205259"/>
                <a:ext cx="4821275" cy="285986"/>
              </a:xfrm>
              <a:custGeom>
                <a:avLst/>
                <a:gdLst/>
                <a:ahLst/>
                <a:cxnLst/>
                <a:rect r="r" b="b" t="t" l="l"/>
                <a:pathLst>
                  <a:path h="285986" w="4821275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5331" y="31757"/>
                    </a:moveTo>
                    <a:cubicBezTo>
                      <a:pt x="69885" y="31392"/>
                      <a:pt x="32692" y="67829"/>
                      <a:pt x="32124" y="113273"/>
                    </a:cubicBezTo>
                    <a:cubicBezTo>
                      <a:pt x="31556" y="158717"/>
                      <a:pt x="67827" y="196073"/>
                      <a:pt x="113268" y="196844"/>
                    </a:cubicBezTo>
                    <a:lnTo>
                      <a:pt x="4705944" y="254230"/>
                    </a:lnTo>
                    <a:cubicBezTo>
                      <a:pt x="4751390" y="254595"/>
                      <a:pt x="4788583" y="218157"/>
                      <a:pt x="4789150" y="172713"/>
                    </a:cubicBezTo>
                    <a:cubicBezTo>
                      <a:pt x="4789718" y="127269"/>
                      <a:pt x="4753447" y="89914"/>
                      <a:pt x="4708006" y="89143"/>
                    </a:cubicBezTo>
                    <a:close/>
                    <a:moveTo>
                      <a:pt x="4821275" y="285987"/>
                    </a:moveTo>
                    <a:lnTo>
                      <a:pt x="4821275" y="57387"/>
                    </a:lnTo>
                    <a:lnTo>
                      <a:pt x="4821275" y="57387"/>
                    </a:lnTo>
                    <a:lnTo>
                      <a:pt x="4592675" y="57387"/>
                    </a:lnTo>
                    <a:lnTo>
                      <a:pt x="4592675" y="57387"/>
                    </a:lnTo>
                    <a:lnTo>
                      <a:pt x="4592675" y="285987"/>
                    </a:lnTo>
                    <a:lnTo>
                      <a:pt x="4592675" y="285987"/>
                    </a:lnTo>
                    <a:lnTo>
                      <a:pt x="4821275" y="285987"/>
                    </a:lnTo>
                    <a:lnTo>
                      <a:pt x="4821275" y="285987"/>
                    </a:lnTo>
                    <a:close/>
                  </a:path>
                </a:pathLst>
              </a:custGeom>
              <a:solidFill>
                <a:srgbClr val="291B25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2182038" y="356088"/>
                <a:ext cx="4789934" cy="277224"/>
              </a:xfrm>
              <a:custGeom>
                <a:avLst/>
                <a:gdLst/>
                <a:ahLst/>
                <a:cxnLst/>
                <a:rect r="r" b="b" t="t" l="l"/>
                <a:pathLst>
                  <a:path h="277224" w="4789934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5734" y="31763"/>
                    </a:moveTo>
                    <a:cubicBezTo>
                      <a:pt x="70290" y="31176"/>
                      <a:pt x="32920" y="67432"/>
                      <a:pt x="32130" y="112872"/>
                    </a:cubicBezTo>
                    <a:cubicBezTo>
                      <a:pt x="31341" y="158313"/>
                      <a:pt x="67429" y="195845"/>
                      <a:pt x="112865" y="196838"/>
                    </a:cubicBezTo>
                    <a:lnTo>
                      <a:pt x="4705541" y="276637"/>
                    </a:lnTo>
                    <a:cubicBezTo>
                      <a:pt x="4750985" y="277224"/>
                      <a:pt x="4788354" y="240968"/>
                      <a:pt x="4789144" y="195528"/>
                    </a:cubicBezTo>
                    <a:cubicBezTo>
                      <a:pt x="4789933" y="150087"/>
                      <a:pt x="4753846" y="112555"/>
                      <a:pt x="4708409" y="111562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6774713" y="435888"/>
                <a:ext cx="4821275" cy="281017"/>
              </a:xfrm>
              <a:custGeom>
                <a:avLst/>
                <a:gdLst/>
                <a:ahLst/>
                <a:cxnLst/>
                <a:rect r="r" b="b" t="t" l="l"/>
                <a:pathLst>
                  <a:path h="281017" w="4821275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5242" y="31755"/>
                    </a:moveTo>
                    <a:cubicBezTo>
                      <a:pt x="69796" y="31440"/>
                      <a:pt x="32642" y="67917"/>
                      <a:pt x="32123" y="113362"/>
                    </a:cubicBezTo>
                    <a:cubicBezTo>
                      <a:pt x="31604" y="158806"/>
                      <a:pt x="67916" y="196123"/>
                      <a:pt x="113357" y="196845"/>
                    </a:cubicBezTo>
                    <a:lnTo>
                      <a:pt x="4706033" y="249262"/>
                    </a:lnTo>
                    <a:cubicBezTo>
                      <a:pt x="4751479" y="249577"/>
                      <a:pt x="4788632" y="213100"/>
                      <a:pt x="4789151" y="167655"/>
                    </a:cubicBezTo>
                    <a:cubicBezTo>
                      <a:pt x="4789670" y="122211"/>
                      <a:pt x="4753359" y="84895"/>
                      <a:pt x="4707917" y="84173"/>
                    </a:cubicBezTo>
                    <a:close/>
                    <a:moveTo>
                      <a:pt x="4821275" y="281017"/>
                    </a:moveTo>
                    <a:lnTo>
                      <a:pt x="4821275" y="52417"/>
                    </a:lnTo>
                    <a:lnTo>
                      <a:pt x="4821275" y="52417"/>
                    </a:lnTo>
                    <a:lnTo>
                      <a:pt x="4592675" y="52417"/>
                    </a:lnTo>
                    <a:lnTo>
                      <a:pt x="4592675" y="52417"/>
                    </a:lnTo>
                    <a:lnTo>
                      <a:pt x="4592675" y="281017"/>
                    </a:lnTo>
                    <a:lnTo>
                      <a:pt x="4592675" y="281017"/>
                    </a:lnTo>
                    <a:lnTo>
                      <a:pt x="4821275" y="281017"/>
                    </a:lnTo>
                    <a:lnTo>
                      <a:pt x="4821275" y="281017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</p:grpSp>
      </p:grpSp>
      <p:sp>
        <p:nvSpPr>
          <p:cNvPr name="TextBox 29" id="29"/>
          <p:cNvSpPr txBox="true"/>
          <p:nvPr/>
        </p:nvSpPr>
        <p:spPr>
          <a:xfrm rot="0">
            <a:off x="1028700" y="1885454"/>
            <a:ext cx="10640638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7499" spc="-149">
                <a:solidFill>
                  <a:srgbClr val="56595A"/>
                </a:solidFill>
                <a:latin typeface="Muli Bold"/>
              </a:rPr>
              <a:t>Logistic Regression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5827" y="3057029"/>
            <a:ext cx="8101439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LOF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Standard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Encoded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+ PCA Data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65827" y="6210300"/>
            <a:ext cx="8101439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Z-Score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Standard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Encoded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+ PCA Data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48328" y="7091579"/>
            <a:ext cx="19383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Accuracy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0528" y="7120154"/>
            <a:ext cx="3934294" cy="3258481"/>
          </a:xfrm>
          <a:custGeom>
            <a:avLst/>
            <a:gdLst/>
            <a:ahLst/>
            <a:cxnLst/>
            <a:rect r="r" b="b" t="t" l="l"/>
            <a:pathLst>
              <a:path h="3258481" w="3934294">
                <a:moveTo>
                  <a:pt x="0" y="0"/>
                </a:moveTo>
                <a:lnTo>
                  <a:pt x="3934295" y="0"/>
                </a:lnTo>
                <a:lnTo>
                  <a:pt x="3934295" y="3258481"/>
                </a:lnTo>
                <a:lnTo>
                  <a:pt x="0" y="32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3565" y="496756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5167" y="341974"/>
            <a:ext cx="1424026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Models (Stats)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1346126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428422" y="1606740"/>
            <a:ext cx="6299254" cy="5513414"/>
            <a:chOff x="0" y="0"/>
            <a:chExt cx="8399005" cy="735121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3588486" y="-66675"/>
              <a:ext cx="462663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LOF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76260" y="-66675"/>
              <a:ext cx="961637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Z-Score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3418441" y="121018"/>
              <a:ext cx="972796" cy="85022"/>
              <a:chOff x="4850504" y="-674122"/>
              <a:chExt cx="1743710" cy="152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4850504" y="-674122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291B25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6441814" y="-674122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583578" y="6957485"/>
              <a:ext cx="819845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Stand.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066249" y="6957485"/>
              <a:ext cx="978907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One Hot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859073" y="6957485"/>
              <a:ext cx="517662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PCA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712399" y="497103"/>
              <a:ext cx="7686606" cy="6388203"/>
              <a:chOff x="0" y="0"/>
              <a:chExt cx="13778025" cy="114506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-6350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24706"/>
                </a:srgbClr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3810542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24706"/>
                </a:srgbClr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7627434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24706"/>
                </a:srgbClr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11444325"/>
                <a:ext cx="1377802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778026">
                    <a:moveTo>
                      <a:pt x="0" y="0"/>
                    </a:moveTo>
                    <a:lnTo>
                      <a:pt x="13778026" y="0"/>
                    </a:lnTo>
                    <a:lnTo>
                      <a:pt x="1377802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91B25">
                  <a:alpha val="60000"/>
                </a:srgbClr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7802" y="266899"/>
              <a:ext cx="555744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0.75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44361" y="2396300"/>
              <a:ext cx="429185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0.5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525701"/>
              <a:ext cx="573546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0.25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37698" y="6655102"/>
              <a:ext cx="235848" cy="393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296"/>
                </a:lnSpc>
                <a:spcBef>
                  <a:spcPct val="0"/>
                </a:spcBef>
              </a:pPr>
              <a:r>
                <a:rPr lang="en-US" sz="1640" strike="noStrike" u="none">
                  <a:solidFill>
                    <a:srgbClr val="291B25"/>
                  </a:solidFill>
                  <a:latin typeface="Agrandir Narrow"/>
                </a:rPr>
                <a:t>0 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1929734" y="591993"/>
              <a:ext cx="5251937" cy="305064"/>
              <a:chOff x="2182038" y="170087"/>
              <a:chExt cx="9413950" cy="546819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2182038" y="170087"/>
                <a:ext cx="4789502" cy="232165"/>
              </a:xfrm>
              <a:custGeom>
                <a:avLst/>
                <a:gdLst/>
                <a:ahLst/>
                <a:cxnLst/>
                <a:rect r="r" b="b" t="t" l="l"/>
                <a:pathLst>
                  <a:path h="232165" w="4789502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4932" y="31752"/>
                    </a:moveTo>
                    <a:cubicBezTo>
                      <a:pt x="69484" y="31607"/>
                      <a:pt x="32468" y="68224"/>
                      <a:pt x="32120" y="113670"/>
                    </a:cubicBezTo>
                    <a:cubicBezTo>
                      <a:pt x="31772" y="159117"/>
                      <a:pt x="68223" y="196296"/>
                      <a:pt x="113667" y="196847"/>
                    </a:cubicBezTo>
                    <a:lnTo>
                      <a:pt x="4706342" y="232020"/>
                    </a:lnTo>
                    <a:cubicBezTo>
                      <a:pt x="4751789" y="232164"/>
                      <a:pt x="4788805" y="195548"/>
                      <a:pt x="4789154" y="150101"/>
                    </a:cubicBezTo>
                    <a:cubicBezTo>
                      <a:pt x="4789502" y="104655"/>
                      <a:pt x="4753050" y="67476"/>
                      <a:pt x="4707607" y="66925"/>
                    </a:cubicBezTo>
                    <a:close/>
                  </a:path>
                </a:pathLst>
              </a:custGeom>
              <a:solidFill>
                <a:srgbClr val="291B25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6774713" y="205259"/>
                <a:ext cx="4821275" cy="285986"/>
              </a:xfrm>
              <a:custGeom>
                <a:avLst/>
                <a:gdLst/>
                <a:ahLst/>
                <a:cxnLst/>
                <a:rect r="r" b="b" t="t" l="l"/>
                <a:pathLst>
                  <a:path h="285986" w="4821275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5331" y="31757"/>
                    </a:moveTo>
                    <a:cubicBezTo>
                      <a:pt x="69885" y="31392"/>
                      <a:pt x="32692" y="67829"/>
                      <a:pt x="32124" y="113273"/>
                    </a:cubicBezTo>
                    <a:cubicBezTo>
                      <a:pt x="31556" y="158717"/>
                      <a:pt x="67827" y="196073"/>
                      <a:pt x="113268" y="196844"/>
                    </a:cubicBezTo>
                    <a:lnTo>
                      <a:pt x="4705944" y="254230"/>
                    </a:lnTo>
                    <a:cubicBezTo>
                      <a:pt x="4751390" y="254595"/>
                      <a:pt x="4788583" y="218157"/>
                      <a:pt x="4789150" y="172713"/>
                    </a:cubicBezTo>
                    <a:cubicBezTo>
                      <a:pt x="4789718" y="127269"/>
                      <a:pt x="4753447" y="89914"/>
                      <a:pt x="4708006" y="89143"/>
                    </a:cubicBezTo>
                    <a:close/>
                    <a:moveTo>
                      <a:pt x="4821275" y="285987"/>
                    </a:moveTo>
                    <a:lnTo>
                      <a:pt x="4821275" y="57387"/>
                    </a:lnTo>
                    <a:lnTo>
                      <a:pt x="4821275" y="57387"/>
                    </a:lnTo>
                    <a:lnTo>
                      <a:pt x="4592675" y="57387"/>
                    </a:lnTo>
                    <a:lnTo>
                      <a:pt x="4592675" y="57387"/>
                    </a:lnTo>
                    <a:lnTo>
                      <a:pt x="4592675" y="285987"/>
                    </a:lnTo>
                    <a:lnTo>
                      <a:pt x="4592675" y="285987"/>
                    </a:lnTo>
                    <a:lnTo>
                      <a:pt x="4821275" y="285987"/>
                    </a:lnTo>
                    <a:lnTo>
                      <a:pt x="4821275" y="285987"/>
                    </a:lnTo>
                    <a:close/>
                  </a:path>
                </a:pathLst>
              </a:custGeom>
              <a:solidFill>
                <a:srgbClr val="291B25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2182038" y="356088"/>
                <a:ext cx="4789934" cy="277224"/>
              </a:xfrm>
              <a:custGeom>
                <a:avLst/>
                <a:gdLst/>
                <a:ahLst/>
                <a:cxnLst/>
                <a:rect r="r" b="b" t="t" l="l"/>
                <a:pathLst>
                  <a:path h="277224" w="4789934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5734" y="31763"/>
                    </a:moveTo>
                    <a:cubicBezTo>
                      <a:pt x="70290" y="31176"/>
                      <a:pt x="32920" y="67432"/>
                      <a:pt x="32130" y="112872"/>
                    </a:cubicBezTo>
                    <a:cubicBezTo>
                      <a:pt x="31341" y="158313"/>
                      <a:pt x="67429" y="195845"/>
                      <a:pt x="112865" y="196838"/>
                    </a:cubicBezTo>
                    <a:lnTo>
                      <a:pt x="4705541" y="276637"/>
                    </a:lnTo>
                    <a:cubicBezTo>
                      <a:pt x="4750985" y="277224"/>
                      <a:pt x="4788354" y="240968"/>
                      <a:pt x="4789144" y="195528"/>
                    </a:cubicBezTo>
                    <a:cubicBezTo>
                      <a:pt x="4789933" y="150087"/>
                      <a:pt x="4753846" y="112555"/>
                      <a:pt x="4708409" y="111562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6774713" y="435888"/>
                <a:ext cx="4821275" cy="281017"/>
              </a:xfrm>
              <a:custGeom>
                <a:avLst/>
                <a:gdLst/>
                <a:ahLst/>
                <a:cxnLst/>
                <a:rect r="r" b="b" t="t" l="l"/>
                <a:pathLst>
                  <a:path h="281017" w="4821275">
                    <a:moveTo>
                      <a:pt x="228600" y="228600"/>
                    </a:moveTo>
                    <a:lnTo>
                      <a:pt x="228600" y="0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28600"/>
                    </a:lnTo>
                    <a:lnTo>
                      <a:pt x="0" y="228600"/>
                    </a:lnTo>
                    <a:lnTo>
                      <a:pt x="228600" y="228600"/>
                    </a:lnTo>
                    <a:lnTo>
                      <a:pt x="228600" y="228600"/>
                    </a:lnTo>
                    <a:close/>
                    <a:moveTo>
                      <a:pt x="115242" y="31755"/>
                    </a:moveTo>
                    <a:cubicBezTo>
                      <a:pt x="69796" y="31440"/>
                      <a:pt x="32642" y="67917"/>
                      <a:pt x="32123" y="113362"/>
                    </a:cubicBezTo>
                    <a:cubicBezTo>
                      <a:pt x="31604" y="158806"/>
                      <a:pt x="67916" y="196123"/>
                      <a:pt x="113357" y="196845"/>
                    </a:cubicBezTo>
                    <a:lnTo>
                      <a:pt x="4706033" y="249262"/>
                    </a:lnTo>
                    <a:cubicBezTo>
                      <a:pt x="4751479" y="249577"/>
                      <a:pt x="4788632" y="213100"/>
                      <a:pt x="4789151" y="167655"/>
                    </a:cubicBezTo>
                    <a:cubicBezTo>
                      <a:pt x="4789670" y="122211"/>
                      <a:pt x="4753359" y="84895"/>
                      <a:pt x="4707917" y="84173"/>
                    </a:cubicBezTo>
                    <a:close/>
                    <a:moveTo>
                      <a:pt x="4821275" y="281017"/>
                    </a:moveTo>
                    <a:lnTo>
                      <a:pt x="4821275" y="52417"/>
                    </a:lnTo>
                    <a:lnTo>
                      <a:pt x="4821275" y="52417"/>
                    </a:lnTo>
                    <a:lnTo>
                      <a:pt x="4592675" y="52417"/>
                    </a:lnTo>
                    <a:lnTo>
                      <a:pt x="4592675" y="52417"/>
                    </a:lnTo>
                    <a:lnTo>
                      <a:pt x="4592675" y="281017"/>
                    </a:lnTo>
                    <a:lnTo>
                      <a:pt x="4592675" y="281017"/>
                    </a:lnTo>
                    <a:lnTo>
                      <a:pt x="4821275" y="281017"/>
                    </a:lnTo>
                    <a:lnTo>
                      <a:pt x="4821275" y="281017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</p:grpSp>
      </p:grpSp>
      <p:sp>
        <p:nvSpPr>
          <p:cNvPr name="TextBox 29" id="29"/>
          <p:cNvSpPr txBox="true"/>
          <p:nvPr/>
        </p:nvSpPr>
        <p:spPr>
          <a:xfrm rot="0">
            <a:off x="1028700" y="1885454"/>
            <a:ext cx="1074323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 spc="-132">
                <a:solidFill>
                  <a:srgbClr val="56595A"/>
                </a:solidFill>
                <a:latin typeface="Muli Bold"/>
              </a:rPr>
              <a:t>Support Vector Machine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65827" y="3057029"/>
            <a:ext cx="8101439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LOF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Standard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Encoded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+ PCA Data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65827" y="6210300"/>
            <a:ext cx="8101439" cy="304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Z-Score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Standard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Encoded Data</a:t>
            </a:r>
          </a:p>
          <a:p>
            <a:pPr marL="1079501" indent="-539750" lvl="1">
              <a:lnSpc>
                <a:spcPts val="6000"/>
              </a:lnSpc>
              <a:buFont typeface="Arial"/>
              <a:buChar char="•"/>
            </a:pPr>
            <a:r>
              <a:rPr lang="en-US" sz="5000" spc="-100">
                <a:solidFill>
                  <a:srgbClr val="56595A"/>
                </a:solidFill>
                <a:latin typeface="Muli Bold"/>
              </a:rPr>
              <a:t>One Hot + PCA Data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048328" y="7091579"/>
            <a:ext cx="19383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Accuracy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42120" y="7184570"/>
            <a:ext cx="3745876" cy="3102428"/>
          </a:xfrm>
          <a:custGeom>
            <a:avLst/>
            <a:gdLst/>
            <a:ahLst/>
            <a:cxnLst/>
            <a:rect r="r" b="b" t="t" l="l"/>
            <a:pathLst>
              <a:path h="3102428" w="3745876">
                <a:moveTo>
                  <a:pt x="0" y="0"/>
                </a:moveTo>
                <a:lnTo>
                  <a:pt x="3745876" y="0"/>
                </a:lnTo>
                <a:lnTo>
                  <a:pt x="3745876" y="3102428"/>
                </a:lnTo>
                <a:lnTo>
                  <a:pt x="0" y="310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5240" y="832512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9353" y="813462"/>
            <a:ext cx="9404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spc="-10">
                <a:solidFill>
                  <a:srgbClr val="000000"/>
                </a:solidFill>
                <a:latin typeface="Arimo Bold"/>
              </a:rPr>
              <a:t>Outline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1981154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01075" y="2689163"/>
            <a:ext cx="6897654" cy="63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Introduction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Motivation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Literature Review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Dataset Description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Models and Methodologies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Result Analysis and Conclusion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Timeline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Contributions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0528" y="7120154"/>
            <a:ext cx="3934294" cy="3258481"/>
          </a:xfrm>
          <a:custGeom>
            <a:avLst/>
            <a:gdLst/>
            <a:ahLst/>
            <a:cxnLst/>
            <a:rect r="r" b="b" t="t" l="l"/>
            <a:pathLst>
              <a:path h="3258481" w="3934294">
                <a:moveTo>
                  <a:pt x="0" y="0"/>
                </a:moveTo>
                <a:lnTo>
                  <a:pt x="3934295" y="0"/>
                </a:lnTo>
                <a:lnTo>
                  <a:pt x="3934295" y="3258481"/>
                </a:lnTo>
                <a:lnTo>
                  <a:pt x="0" y="32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3565" y="496756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346126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916275" y="2107472"/>
            <a:ext cx="6600333" cy="7150828"/>
            <a:chOff x="0" y="0"/>
            <a:chExt cx="8800444" cy="95344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161984" y="-95250"/>
              <a:ext cx="1380778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Accuracy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161078" y="-95250"/>
              <a:ext cx="1370215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Precision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5149609" y="-95250"/>
              <a:ext cx="907894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Recall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675819" y="-95250"/>
              <a:ext cx="1292152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F1-Score</a:t>
              </a:r>
            </a:p>
          </p:txBody>
        </p: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914657" y="131907"/>
              <a:ext cx="5637499" cy="123663"/>
              <a:chOff x="568722" y="-619760"/>
              <a:chExt cx="6947535" cy="152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568722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3032363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808286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5482987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949599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7363857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3EACA9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799689" y="9051709"/>
              <a:ext cx="1811151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Naive Bayes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005788" y="9051709"/>
              <a:ext cx="1242043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Logistic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209632" y="9051709"/>
              <a:ext cx="677443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SVM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453174" y="634805"/>
              <a:ext cx="8347270" cy="8347270"/>
              <a:chOff x="0" y="0"/>
              <a:chExt cx="10287000" cy="10287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-63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34226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68516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12109" y="345816"/>
              <a:ext cx="276181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3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888" y="3128239"/>
              <a:ext cx="279402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2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87724" y="5910662"/>
              <a:ext cx="200566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1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693085"/>
              <a:ext cx="288290" cy="482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26"/>
                </a:lnSpc>
              </a:pPr>
              <a:r>
                <a:rPr lang="en-US" sz="1947">
                  <a:solidFill>
                    <a:srgbClr val="000000"/>
                  </a:solidFill>
                  <a:latin typeface="Overpass"/>
                </a:rPr>
                <a:t>0 </a:t>
              </a:r>
            </a:p>
          </p:txBody>
        </p: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453174" y="807729"/>
              <a:ext cx="8347270" cy="8174345"/>
              <a:chOff x="0" y="213108"/>
              <a:chExt cx="10287000" cy="1007389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398213"/>
                <a:ext cx="3086100" cy="9888787"/>
              </a:xfrm>
              <a:custGeom>
                <a:avLst/>
                <a:gdLst/>
                <a:ahLst/>
                <a:cxnLst/>
                <a:rect r="r" b="b" t="t" l="l"/>
                <a:pathLst>
                  <a:path h="9888787" w="3086100">
                    <a:moveTo>
                      <a:pt x="0" y="9888787"/>
                    </a:moveTo>
                    <a:lnTo>
                      <a:pt x="0" y="246888"/>
                    </a:lnTo>
                    <a:cubicBezTo>
                      <a:pt x="0" y="110536"/>
                      <a:pt x="110536" y="0"/>
                      <a:pt x="246888" y="0"/>
                    </a:cubicBezTo>
                    <a:lnTo>
                      <a:pt x="2839212" y="0"/>
                    </a:lnTo>
                    <a:cubicBezTo>
                      <a:pt x="2904691" y="0"/>
                      <a:pt x="2967488" y="26011"/>
                      <a:pt x="3013788" y="72312"/>
                    </a:cubicBezTo>
                    <a:cubicBezTo>
                      <a:pt x="3060089" y="118612"/>
                      <a:pt x="3086100" y="181409"/>
                      <a:pt x="3086100" y="246888"/>
                    </a:cubicBezTo>
                    <a:lnTo>
                      <a:pt x="3086100" y="9888787"/>
                    </a:lnTo>
                    <a:close/>
                  </a:path>
                </a:pathLst>
              </a:custGeom>
              <a:solidFill>
                <a:srgbClr val="3EACA9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3600450" y="234905"/>
                <a:ext cx="3086100" cy="10052095"/>
              </a:xfrm>
              <a:custGeom>
                <a:avLst/>
                <a:gdLst/>
                <a:ahLst/>
                <a:cxnLst/>
                <a:rect r="r" b="b" t="t" l="l"/>
                <a:pathLst>
                  <a:path h="10052095" w="3086100">
                    <a:moveTo>
                      <a:pt x="0" y="10052095"/>
                    </a:moveTo>
                    <a:lnTo>
                      <a:pt x="0" y="246889"/>
                    </a:lnTo>
                    <a:cubicBezTo>
                      <a:pt x="0" y="181410"/>
                      <a:pt x="26011" y="118613"/>
                      <a:pt x="72312" y="72312"/>
                    </a:cubicBezTo>
                    <a:cubicBezTo>
                      <a:pt x="118612" y="26012"/>
                      <a:pt x="181409" y="0"/>
                      <a:pt x="246888" y="0"/>
                    </a:cubicBezTo>
                    <a:lnTo>
                      <a:pt x="2839212" y="0"/>
                    </a:lnTo>
                    <a:cubicBezTo>
                      <a:pt x="2904691" y="0"/>
                      <a:pt x="2967488" y="26012"/>
                      <a:pt x="3013788" y="72312"/>
                    </a:cubicBezTo>
                    <a:cubicBezTo>
                      <a:pt x="3060088" y="118613"/>
                      <a:pt x="3086100" y="181410"/>
                      <a:pt x="3086100" y="246889"/>
                    </a:cubicBezTo>
                    <a:lnTo>
                      <a:pt x="3086100" y="10052095"/>
                    </a:lnTo>
                    <a:close/>
                  </a:path>
                </a:pathLst>
              </a:custGeom>
              <a:solidFill>
                <a:srgbClr val="3EACA9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7200900" y="213108"/>
                <a:ext cx="3086100" cy="10073892"/>
              </a:xfrm>
              <a:custGeom>
                <a:avLst/>
                <a:gdLst/>
                <a:ahLst/>
                <a:cxnLst/>
                <a:rect r="r" b="b" t="t" l="l"/>
                <a:pathLst>
                  <a:path h="10073892" w="3086100">
                    <a:moveTo>
                      <a:pt x="0" y="10073892"/>
                    </a:moveTo>
                    <a:lnTo>
                      <a:pt x="0" y="246888"/>
                    </a:lnTo>
                    <a:cubicBezTo>
                      <a:pt x="0" y="181410"/>
                      <a:pt x="26012" y="118613"/>
                      <a:pt x="72312" y="72312"/>
                    </a:cubicBezTo>
                    <a:cubicBezTo>
                      <a:pt x="118612" y="26012"/>
                      <a:pt x="181409" y="0"/>
                      <a:pt x="246888" y="0"/>
                    </a:cubicBezTo>
                    <a:lnTo>
                      <a:pt x="2839212" y="0"/>
                    </a:lnTo>
                    <a:cubicBezTo>
                      <a:pt x="2904691" y="0"/>
                      <a:pt x="2967488" y="26012"/>
                      <a:pt x="3013788" y="72312"/>
                    </a:cubicBezTo>
                    <a:cubicBezTo>
                      <a:pt x="3060088" y="118613"/>
                      <a:pt x="3086100" y="181410"/>
                      <a:pt x="3086100" y="246888"/>
                    </a:cubicBezTo>
                    <a:lnTo>
                      <a:pt x="3086100" y="10073892"/>
                    </a:lnTo>
                    <a:close/>
                  </a:path>
                </a:pathLst>
              </a:custGeom>
              <a:solidFill>
                <a:srgbClr val="3EACA9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2842486"/>
                <a:ext cx="3086100" cy="7444514"/>
              </a:xfrm>
              <a:custGeom>
                <a:avLst/>
                <a:gdLst/>
                <a:ahLst/>
                <a:cxnLst/>
                <a:rect r="r" b="b" t="t" l="l"/>
                <a:pathLst>
                  <a:path h="7444514" w="3086100">
                    <a:moveTo>
                      <a:pt x="0" y="0"/>
                    </a:moveTo>
                    <a:lnTo>
                      <a:pt x="3086100" y="0"/>
                    </a:lnTo>
                    <a:lnTo>
                      <a:pt x="3086100" y="7444514"/>
                    </a:lnTo>
                    <a:lnTo>
                      <a:pt x="0" y="7444514"/>
                    </a:lnTo>
                    <a:close/>
                  </a:path>
                </a:pathLst>
              </a:custGeom>
              <a:solidFill>
                <a:srgbClr val="949599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3600450" y="2737503"/>
                <a:ext cx="3086100" cy="7549497"/>
              </a:xfrm>
              <a:custGeom>
                <a:avLst/>
                <a:gdLst/>
                <a:ahLst/>
                <a:cxnLst/>
                <a:rect r="r" b="b" t="t" l="l"/>
                <a:pathLst>
                  <a:path h="7549497" w="3086100">
                    <a:moveTo>
                      <a:pt x="0" y="0"/>
                    </a:moveTo>
                    <a:lnTo>
                      <a:pt x="3086100" y="0"/>
                    </a:lnTo>
                    <a:lnTo>
                      <a:pt x="3086100" y="7549497"/>
                    </a:lnTo>
                    <a:lnTo>
                      <a:pt x="0" y="7549497"/>
                    </a:lnTo>
                    <a:close/>
                  </a:path>
                </a:pathLst>
              </a:custGeom>
              <a:solidFill>
                <a:srgbClr val="949599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7200900" y="2719794"/>
                <a:ext cx="3086100" cy="7567206"/>
              </a:xfrm>
              <a:custGeom>
                <a:avLst/>
                <a:gdLst/>
                <a:ahLst/>
                <a:cxnLst/>
                <a:rect r="r" b="b" t="t" l="l"/>
                <a:pathLst>
                  <a:path h="7567206" w="3086100">
                    <a:moveTo>
                      <a:pt x="0" y="0"/>
                    </a:moveTo>
                    <a:lnTo>
                      <a:pt x="3086100" y="0"/>
                    </a:lnTo>
                    <a:lnTo>
                      <a:pt x="3086100" y="7567206"/>
                    </a:lnTo>
                    <a:lnTo>
                      <a:pt x="0" y="7567206"/>
                    </a:lnTo>
                    <a:close/>
                  </a:path>
                </a:pathLst>
              </a:custGeom>
              <a:solidFill>
                <a:srgbClr val="949599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5070535"/>
                <a:ext cx="3086100" cy="5216465"/>
              </a:xfrm>
              <a:custGeom>
                <a:avLst/>
                <a:gdLst/>
                <a:ahLst/>
                <a:cxnLst/>
                <a:rect r="r" b="b" t="t" l="l"/>
                <a:pathLst>
                  <a:path h="5216465" w="3086100">
                    <a:moveTo>
                      <a:pt x="0" y="0"/>
                    </a:moveTo>
                    <a:lnTo>
                      <a:pt x="3086100" y="0"/>
                    </a:lnTo>
                    <a:lnTo>
                      <a:pt x="3086100" y="5216465"/>
                    </a:lnTo>
                    <a:lnTo>
                      <a:pt x="0" y="5216465"/>
                    </a:lnTo>
                    <a:close/>
                  </a:path>
                </a:pathLst>
              </a:custGeom>
              <a:solidFill>
                <a:srgbClr val="808286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3600450" y="5385194"/>
                <a:ext cx="3086100" cy="4901806"/>
              </a:xfrm>
              <a:custGeom>
                <a:avLst/>
                <a:gdLst/>
                <a:ahLst/>
                <a:cxnLst/>
                <a:rect r="r" b="b" t="t" l="l"/>
                <a:pathLst>
                  <a:path h="4901806" w="3086100">
                    <a:moveTo>
                      <a:pt x="0" y="0"/>
                    </a:moveTo>
                    <a:lnTo>
                      <a:pt x="3086100" y="0"/>
                    </a:lnTo>
                    <a:lnTo>
                      <a:pt x="3086100" y="4901806"/>
                    </a:lnTo>
                    <a:lnTo>
                      <a:pt x="0" y="4901806"/>
                    </a:lnTo>
                    <a:close/>
                  </a:path>
                </a:pathLst>
              </a:custGeom>
              <a:solidFill>
                <a:srgbClr val="808286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 rot="0">
                <a:off x="7200900" y="5382793"/>
                <a:ext cx="3086100" cy="4904207"/>
              </a:xfrm>
              <a:custGeom>
                <a:avLst/>
                <a:gdLst/>
                <a:ahLst/>
                <a:cxnLst/>
                <a:rect r="r" b="b" t="t" l="l"/>
                <a:pathLst>
                  <a:path h="4904207" w="3086100">
                    <a:moveTo>
                      <a:pt x="0" y="0"/>
                    </a:moveTo>
                    <a:lnTo>
                      <a:pt x="3086100" y="0"/>
                    </a:lnTo>
                    <a:lnTo>
                      <a:pt x="3086100" y="4904207"/>
                    </a:lnTo>
                    <a:lnTo>
                      <a:pt x="0" y="4904207"/>
                    </a:lnTo>
                    <a:close/>
                  </a:path>
                </a:pathLst>
              </a:custGeom>
              <a:solidFill>
                <a:srgbClr val="808286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7777510"/>
                <a:ext cx="3086100" cy="2509490"/>
              </a:xfrm>
              <a:custGeom>
                <a:avLst/>
                <a:gdLst/>
                <a:ahLst/>
                <a:cxnLst/>
                <a:rect r="r" b="b" t="t" l="l"/>
                <a:pathLst>
                  <a:path h="2509490" w="3086100">
                    <a:moveTo>
                      <a:pt x="0" y="0"/>
                    </a:moveTo>
                    <a:lnTo>
                      <a:pt x="3086100" y="0"/>
                    </a:lnTo>
                    <a:lnTo>
                      <a:pt x="3086100" y="2509490"/>
                    </a:lnTo>
                    <a:lnTo>
                      <a:pt x="0" y="2509490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3600450" y="7757775"/>
                <a:ext cx="3086100" cy="2529225"/>
              </a:xfrm>
              <a:custGeom>
                <a:avLst/>
                <a:gdLst/>
                <a:ahLst/>
                <a:cxnLst/>
                <a:rect r="r" b="b" t="t" l="l"/>
                <a:pathLst>
                  <a:path h="2529225" w="3086100">
                    <a:moveTo>
                      <a:pt x="0" y="0"/>
                    </a:moveTo>
                    <a:lnTo>
                      <a:pt x="3086100" y="0"/>
                    </a:lnTo>
                    <a:lnTo>
                      <a:pt x="3086100" y="2529225"/>
                    </a:lnTo>
                    <a:lnTo>
                      <a:pt x="0" y="2529225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7200900" y="7750498"/>
                <a:ext cx="3086100" cy="2536502"/>
              </a:xfrm>
              <a:custGeom>
                <a:avLst/>
                <a:gdLst/>
                <a:ahLst/>
                <a:cxnLst/>
                <a:rect r="r" b="b" t="t" l="l"/>
                <a:pathLst>
                  <a:path h="2536502" w="3086100">
                    <a:moveTo>
                      <a:pt x="0" y="0"/>
                    </a:moveTo>
                    <a:lnTo>
                      <a:pt x="3086100" y="0"/>
                    </a:lnTo>
                    <a:lnTo>
                      <a:pt x="3086100" y="2536502"/>
                    </a:lnTo>
                    <a:lnTo>
                      <a:pt x="0" y="2536502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</p:grpSp>
      </p:grpSp>
      <p:graphicFrame>
        <p:nvGraphicFramePr>
          <p:cNvPr name="Table 40" id="40"/>
          <p:cNvGraphicFramePr>
            <a:graphicFrameLocks noGrp="true"/>
          </p:cNvGraphicFramePr>
          <p:nvPr/>
        </p:nvGraphicFramePr>
        <p:xfrm>
          <a:off x="597966" y="2506095"/>
          <a:ext cx="7597333" cy="7029450"/>
        </p:xfrm>
        <a:graphic>
          <a:graphicData uri="http://schemas.openxmlformats.org/drawingml/2006/table">
            <a:tbl>
              <a:tblPr/>
              <a:tblGrid>
                <a:gridCol w="1537757"/>
                <a:gridCol w="1724168"/>
                <a:gridCol w="1716496"/>
                <a:gridCol w="1298086"/>
                <a:gridCol w="1320826"/>
              </a:tblGrid>
              <a:tr h="11971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 Bold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4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0.7313731433767808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0.7889288281811646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0.6493491124260355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0.7123661148977606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4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Logistic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0.7371324643831464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0.6914792899408284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0.7716587427363972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0.7293721133441518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4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0.7392543194907548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0.6900591715976331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0.776121389591375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Montserrat Classic"/>
                        </a:rPr>
                        <a:t>0.7305644302449413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1" id="41"/>
          <p:cNvSpPr txBox="true"/>
          <p:nvPr/>
        </p:nvSpPr>
        <p:spPr>
          <a:xfrm rot="0">
            <a:off x="1075167" y="341974"/>
            <a:ext cx="1424026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Models (Stats)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42120" y="7184570"/>
            <a:ext cx="3745876" cy="3102428"/>
          </a:xfrm>
          <a:custGeom>
            <a:avLst/>
            <a:gdLst/>
            <a:ahLst/>
            <a:cxnLst/>
            <a:rect r="r" b="b" t="t" l="l"/>
            <a:pathLst>
              <a:path h="3102428" w="3745876">
                <a:moveTo>
                  <a:pt x="0" y="0"/>
                </a:moveTo>
                <a:lnTo>
                  <a:pt x="3745876" y="0"/>
                </a:lnTo>
                <a:lnTo>
                  <a:pt x="3745876" y="3102428"/>
                </a:lnTo>
                <a:lnTo>
                  <a:pt x="0" y="310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5240" y="832512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28700" y="1981154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800000">
            <a:off x="4951169" y="5002444"/>
            <a:ext cx="2242916" cy="100931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9353" y="813462"/>
            <a:ext cx="9404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spc="-10">
                <a:solidFill>
                  <a:srgbClr val="3175DB"/>
                </a:solidFill>
                <a:latin typeface="Arimo Bold"/>
              </a:rPr>
              <a:t>Outline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2468" y="2565778"/>
            <a:ext cx="6897654" cy="63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Introduction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Motivation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Literature Review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FF3131"/>
                </a:solidFill>
                <a:latin typeface="Canva Sans Bold"/>
              </a:rPr>
              <a:t>Dataset Description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Models and Methodologies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Result Analysis and Conclusion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Timeline</a:t>
            </a:r>
          </a:p>
          <a:p>
            <a:pPr marL="690879" indent="-345439" lvl="1">
              <a:lnSpc>
                <a:spcPts val="63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Canva Sans Bold"/>
              </a:rPr>
              <a:t>Contributions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42120" y="7184570"/>
            <a:ext cx="3745876" cy="3102428"/>
          </a:xfrm>
          <a:custGeom>
            <a:avLst/>
            <a:gdLst/>
            <a:ahLst/>
            <a:cxnLst/>
            <a:rect r="r" b="b" t="t" l="l"/>
            <a:pathLst>
              <a:path h="3102428" w="3745876">
                <a:moveTo>
                  <a:pt x="0" y="0"/>
                </a:moveTo>
                <a:lnTo>
                  <a:pt x="3745876" y="0"/>
                </a:lnTo>
                <a:lnTo>
                  <a:pt x="3745876" y="3102428"/>
                </a:lnTo>
                <a:lnTo>
                  <a:pt x="0" y="3102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5240" y="832512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59353" y="803937"/>
            <a:ext cx="1424026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Shape, Size and Derived Features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028700" y="1981154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01125" y="1981198"/>
            <a:ext cx="16833289" cy="982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The dataset used for this study was obtained from Kaggle and had 70,000 rows and 13 columns originally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The first column, is the patient ID, which has been dropped</a:t>
            </a:r>
          </a:p>
          <a:p>
            <a:pPr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2 Derived features were added to the dataset based on the insights gathered from the Research Paper-2:</a:t>
            </a:r>
          </a:p>
          <a:p>
            <a:pPr>
              <a:lnSpc>
                <a:spcPts val="6000"/>
              </a:lnSpc>
            </a:pPr>
          </a:p>
          <a:p>
            <a:pPr>
              <a:lnSpc>
                <a:spcPts val="6000"/>
              </a:lnSpc>
            </a:pPr>
          </a:p>
          <a:p>
            <a:pPr>
              <a:lnSpc>
                <a:spcPts val="6000"/>
              </a:lnSpc>
            </a:pPr>
          </a:p>
          <a:p>
            <a:pPr>
              <a:lnSpc>
                <a:spcPts val="6000"/>
              </a:lnSpc>
            </a:pPr>
          </a:p>
          <a:p>
            <a:pPr>
              <a:lnSpc>
                <a:spcPts val="6000"/>
              </a:lnSpc>
            </a:pPr>
          </a:p>
          <a:p>
            <a:pPr>
              <a:lnSpc>
                <a:spcPts val="6000"/>
              </a:lnSpc>
            </a:pPr>
          </a:p>
          <a:p>
            <a:pPr>
              <a:lnSpc>
                <a:spcPts val="6000"/>
              </a:lnSpc>
            </a:pPr>
          </a:p>
          <a:p>
            <a:pPr>
              <a:lnSpc>
                <a:spcPts val="60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0528" y="7120154"/>
            <a:ext cx="3934294" cy="3258481"/>
          </a:xfrm>
          <a:custGeom>
            <a:avLst/>
            <a:gdLst/>
            <a:ahLst/>
            <a:cxnLst/>
            <a:rect r="r" b="b" t="t" l="l"/>
            <a:pathLst>
              <a:path h="3258481" w="3934294">
                <a:moveTo>
                  <a:pt x="0" y="0"/>
                </a:moveTo>
                <a:lnTo>
                  <a:pt x="3934295" y="0"/>
                </a:lnTo>
                <a:lnTo>
                  <a:pt x="3934295" y="3258481"/>
                </a:lnTo>
                <a:lnTo>
                  <a:pt x="0" y="32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" r="0" b="-39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80335" y="1833131"/>
          <a:ext cx="5788312" cy="2693119"/>
        </p:xfrm>
        <a:graphic>
          <a:graphicData uri="http://schemas.openxmlformats.org/drawingml/2006/table">
            <a:tbl>
              <a:tblPr/>
              <a:tblGrid>
                <a:gridCol w="886674"/>
                <a:gridCol w="1225292"/>
                <a:gridCol w="1225411"/>
                <a:gridCol w="1225411"/>
                <a:gridCol w="1225523"/>
              </a:tblGrid>
              <a:tr h="369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08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79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08"/>
                        </a:lnSpc>
                        <a:defRPr/>
                      </a:pPr>
                      <a:r>
                        <a:rPr lang="en-US" sz="1220">
                          <a:solidFill>
                            <a:srgbClr val="FFFFFF"/>
                          </a:solidFill>
                          <a:latin typeface="Eastman Grotesque Bold"/>
                        </a:rPr>
                        <a:t>WHAT IS YOUR</a:t>
                      </a:r>
                      <a:endParaRPr lang="en-US" sz="1100"/>
                    </a:p>
                    <a:p>
                      <a:pPr algn="ctr">
                        <a:lnSpc>
                          <a:spcPts val="1708"/>
                        </a:lnSpc>
                      </a:pPr>
                      <a:r>
                        <a:rPr lang="en-US" sz="1220">
                          <a:solidFill>
                            <a:srgbClr val="FFFFFF"/>
                          </a:solidFill>
                          <a:latin typeface="Eastman Grotesque Bold"/>
                        </a:rPr>
                        <a:t>CONCEPT ABOUT?</a:t>
                      </a:r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79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08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79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08"/>
                        </a:lnSpc>
                        <a:defRPr/>
                      </a:pPr>
                      <a:r>
                        <a:rPr lang="en-US" sz="1220">
                          <a:solidFill>
                            <a:srgbClr val="FFFFFF"/>
                          </a:solidFill>
                          <a:latin typeface="Eastman Grotesque Bold"/>
                        </a:rPr>
                        <a:t>HOW ARE YOU GOING</a:t>
                      </a:r>
                      <a:endParaRPr lang="en-US" sz="1100"/>
                    </a:p>
                    <a:p>
                      <a:pPr algn="ctr">
                        <a:lnSpc>
                          <a:spcPts val="1708"/>
                        </a:lnSpc>
                      </a:pPr>
                      <a:r>
                        <a:rPr lang="en-US" sz="1220">
                          <a:solidFill>
                            <a:srgbClr val="FFFFFF"/>
                          </a:solidFill>
                          <a:latin typeface="Eastman Grotesque Bold"/>
                        </a:rPr>
                        <a:t>TO SHOWCASE IT?</a:t>
                      </a:r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79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08"/>
                        </a:lnSpc>
                        <a:defRPr/>
                      </a:pPr>
                      <a:r>
                        <a:rPr lang="en-US" sz="1220">
                          <a:solidFill>
                            <a:srgbClr val="FFFFFF"/>
                          </a:solidFill>
                          <a:latin typeface="Eastman Grotesque Bold"/>
                        </a:rPr>
                        <a:t>ADDITIONAL NOTES</a:t>
                      </a: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1647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4792"/>
                    </a:solidFill>
                  </a:tcPr>
                </a:tc>
              </a:tr>
              <a:tr h="5725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08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75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6FF"/>
                    </a:solidFill>
                  </a:tcPr>
                </a:tc>
              </a:tr>
              <a:tr h="5893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08"/>
                        </a:lnSpc>
                        <a:defRPr/>
                      </a:pPr>
                      <a:r>
                        <a:rPr lang="en-US" sz="1220">
                          <a:solidFill>
                            <a:srgbClr val="FFFFFF"/>
                          </a:solidFill>
                          <a:latin typeface="Eastman Grotesque Bold"/>
                        </a:rPr>
                        <a:t>WRITE CONCEPT 2</a:t>
                      </a: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5D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3175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DCFF"/>
                    </a:solidFill>
                  </a:tcPr>
                </a:tc>
              </a:tr>
              <a:tr h="5794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08"/>
                        </a:lnSpc>
                        <a:defRPr/>
                      </a:pPr>
                      <a:r>
                        <a:rPr lang="en-US" sz="1220">
                          <a:solidFill>
                            <a:srgbClr val="FFFFFF"/>
                          </a:solidFill>
                          <a:latin typeface="Eastman Grotesque Bold"/>
                        </a:rPr>
                        <a:t>WRITE CONCEPT 3</a:t>
                      </a: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483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605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6D1"/>
                    </a:solidFill>
                  </a:tcPr>
                </a:tc>
              </a:tr>
              <a:tr h="5825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708"/>
                        </a:lnSpc>
                        <a:defRPr/>
                      </a:pPr>
                      <a:r>
                        <a:rPr lang="en-US" sz="1220">
                          <a:solidFill>
                            <a:srgbClr val="FFFFFF"/>
                          </a:solidFill>
                          <a:latin typeface="Eastman Grotesque Bold"/>
                        </a:rPr>
                        <a:t>WRITE CONCEPT 4</a:t>
                      </a: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D94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0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69"/>
                        </a:lnSpc>
                        <a:defRPr/>
                      </a:pPr>
                      <a:endParaRPr lang="en-US" sz="1100"/>
                    </a:p>
                  </a:txBody>
                  <a:tcPr marL="23247" marR="23247" marT="23247" marB="23247" anchor="ctr">
                    <a:lnL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304">
                      <a:solidFill>
                        <a:srgbClr val="D848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304">
                      <a:solidFill>
                        <a:srgbClr val="F4D94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D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9660605" y="2314991"/>
            <a:ext cx="5421190" cy="6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42"/>
              </a:lnSpc>
            </a:pPr>
            <a:r>
              <a:rPr lang="en-US" sz="2033">
                <a:solidFill>
                  <a:srgbClr val="FFFFFF"/>
                </a:solidFill>
                <a:latin typeface="Inter"/>
              </a:rPr>
              <a:t>Use this table to present an organized summary of your concepts.</a:t>
            </a:r>
            <a:r>
              <a:rPr lang="en-US" sz="2033">
                <a:solidFill>
                  <a:srgbClr val="FFFFFF"/>
                </a:solidFill>
                <a:latin typeface="Inter"/>
              </a:rPr>
              <a:t> </a:t>
            </a:r>
          </a:p>
        </p:txBody>
      </p:sp>
      <p:sp>
        <p:nvSpPr>
          <p:cNvPr name="AutoShape 5" id="5"/>
          <p:cNvSpPr/>
          <p:nvPr/>
        </p:nvSpPr>
        <p:spPr>
          <a:xfrm>
            <a:off x="1344746" y="1928615"/>
            <a:ext cx="0" cy="800473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77402" y="4655737"/>
            <a:ext cx="1709057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477402" y="6349309"/>
            <a:ext cx="1709057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477402" y="8042880"/>
            <a:ext cx="170906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37158" y="8403406"/>
            <a:ext cx="1013091" cy="101308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6421" t="-45829" r="-12535" b="-62608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01805" y="796290"/>
            <a:ext cx="383171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uda Heavy"/>
              </a:rPr>
              <a:t>Feature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7158" y="1515310"/>
            <a:ext cx="2398271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Ruda Bold"/>
              </a:rPr>
              <a:t>Tara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3720" y="5336157"/>
            <a:ext cx="2398271" cy="35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Ruda Bold"/>
              </a:rPr>
              <a:t>Sky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3720" y="7029728"/>
            <a:ext cx="2398271" cy="35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Ruda Bold"/>
              </a:rPr>
              <a:t>Rain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3720" y="8723299"/>
            <a:ext cx="2398271" cy="35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Ruda Bold"/>
              </a:rPr>
              <a:t>Silas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8662" y="829627"/>
            <a:ext cx="1964850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Bold"/>
              </a:rPr>
              <a:t>Monday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64257" y="1327350"/>
            <a:ext cx="1964850" cy="70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48662" y="4959114"/>
            <a:ext cx="1964850" cy="6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8662" y="6652685"/>
            <a:ext cx="1964850" cy="6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8662" y="8346256"/>
            <a:ext cx="1964850" cy="6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94450" y="823807"/>
            <a:ext cx="1964850" cy="38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Bold"/>
              </a:rPr>
              <a:t>Friday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94450" y="1105100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603129" y="4959114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5603129" y="6652685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5603129" y="8346256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3021998" y="857987"/>
            <a:ext cx="1964850" cy="38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Bold"/>
              </a:rPr>
              <a:t>Thursday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1998" y="1242060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3021998" y="4959114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3021998" y="6652685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021998" y="8346256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192786" y="828569"/>
            <a:ext cx="1964850" cy="38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Bold"/>
              </a:rPr>
              <a:t>Wednesday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192786" y="1216225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375895" y="4959114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375895" y="6652685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375895" y="8346256"/>
            <a:ext cx="1964850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  <a:p>
            <a:pPr algn="l">
              <a:lnSpc>
                <a:spcPts val="1819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7113511" y="829627"/>
            <a:ext cx="1964850" cy="38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19"/>
              </a:lnSpc>
            </a:pPr>
            <a:r>
              <a:rPr lang="en-US" sz="2399">
                <a:solidFill>
                  <a:srgbClr val="000000"/>
                </a:solidFill>
                <a:latin typeface="Ruda Bold"/>
              </a:rPr>
              <a:t>Tuesday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113511" y="1327350"/>
            <a:ext cx="1964850" cy="6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87924" y="4959114"/>
            <a:ext cx="1964850" cy="6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87924" y="6652685"/>
            <a:ext cx="1964850" cy="6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87924" y="8346256"/>
            <a:ext cx="1964850" cy="6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Accomplishments:</a:t>
            </a:r>
          </a:p>
          <a:p>
            <a:pPr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To-Do's:</a:t>
            </a:r>
          </a:p>
          <a:p>
            <a:pPr algn="l">
              <a:lnSpc>
                <a:spcPts val="1819"/>
              </a:lnSpc>
            </a:pPr>
            <a:r>
              <a:rPr lang="en-US" sz="1299">
                <a:solidFill>
                  <a:srgbClr val="000000"/>
                </a:solidFill>
                <a:latin typeface="Overpass"/>
              </a:rPr>
              <a:t>Blockers:</a:t>
            </a:r>
          </a:p>
        </p:txBody>
      </p:sp>
      <p:sp>
        <p:nvSpPr>
          <p:cNvPr name="AutoShape 37" id="37"/>
          <p:cNvSpPr/>
          <p:nvPr/>
        </p:nvSpPr>
        <p:spPr>
          <a:xfrm flipV="true">
            <a:off x="496452" y="1208723"/>
            <a:ext cx="17052477" cy="9525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467877" y="2159953"/>
            <a:ext cx="1709057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0">
            <a:off x="496452" y="9774083"/>
            <a:ext cx="1707152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477402" y="602076"/>
            <a:ext cx="1707152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68314" y="449130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671" y="1265899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33378" y="1649176"/>
            <a:ext cx="4930244" cy="3494324"/>
          </a:xfrm>
          <a:custGeom>
            <a:avLst/>
            <a:gdLst/>
            <a:ahLst/>
            <a:cxnLst/>
            <a:rect r="r" b="b" t="t" l="l"/>
            <a:pathLst>
              <a:path h="3494324" w="4930244">
                <a:moveTo>
                  <a:pt x="0" y="0"/>
                </a:moveTo>
                <a:lnTo>
                  <a:pt x="4930244" y="0"/>
                </a:lnTo>
                <a:lnTo>
                  <a:pt x="4930244" y="3494324"/>
                </a:lnTo>
                <a:lnTo>
                  <a:pt x="0" y="3494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6" r="0" b="-2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643" y="5503672"/>
            <a:ext cx="5263062" cy="3475568"/>
          </a:xfrm>
          <a:custGeom>
            <a:avLst/>
            <a:gdLst/>
            <a:ahLst/>
            <a:cxnLst/>
            <a:rect r="r" b="b" t="t" l="l"/>
            <a:pathLst>
              <a:path h="3475568" w="5263062">
                <a:moveTo>
                  <a:pt x="0" y="0"/>
                </a:moveTo>
                <a:lnTo>
                  <a:pt x="5263062" y="0"/>
                </a:lnTo>
                <a:lnTo>
                  <a:pt x="5263062" y="3475568"/>
                </a:lnTo>
                <a:lnTo>
                  <a:pt x="0" y="3475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34824" y="1612405"/>
            <a:ext cx="5424476" cy="3494324"/>
          </a:xfrm>
          <a:custGeom>
            <a:avLst/>
            <a:gdLst/>
            <a:ahLst/>
            <a:cxnLst/>
            <a:rect r="r" b="b" t="t" l="l"/>
            <a:pathLst>
              <a:path h="3494324" w="5424476">
                <a:moveTo>
                  <a:pt x="0" y="0"/>
                </a:moveTo>
                <a:lnTo>
                  <a:pt x="5424476" y="0"/>
                </a:lnTo>
                <a:lnTo>
                  <a:pt x="5424476" y="3494324"/>
                </a:lnTo>
                <a:lnTo>
                  <a:pt x="0" y="3494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57" r="0" b="-125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34824" y="5411529"/>
            <a:ext cx="5529413" cy="3659855"/>
          </a:xfrm>
          <a:custGeom>
            <a:avLst/>
            <a:gdLst/>
            <a:ahLst/>
            <a:cxnLst/>
            <a:rect r="r" b="b" t="t" l="l"/>
            <a:pathLst>
              <a:path h="3659855" w="5529413">
                <a:moveTo>
                  <a:pt x="0" y="0"/>
                </a:moveTo>
                <a:lnTo>
                  <a:pt x="5529413" y="0"/>
                </a:lnTo>
                <a:lnTo>
                  <a:pt x="5529413" y="3659854"/>
                </a:lnTo>
                <a:lnTo>
                  <a:pt x="0" y="3659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78" t="-262" r="0" b="-23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643" y="294349"/>
            <a:ext cx="1424026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Box Plots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0179" y="575337"/>
            <a:ext cx="1042986" cy="671512"/>
          </a:xfrm>
          <a:custGeom>
            <a:avLst/>
            <a:gdLst/>
            <a:ahLst/>
            <a:cxnLst/>
            <a:rect r="r" b="b" t="t" l="l"/>
            <a:pathLst>
              <a:path h="671512" w="1042986">
                <a:moveTo>
                  <a:pt x="0" y="0"/>
                </a:moveTo>
                <a:lnTo>
                  <a:pt x="1042986" y="0"/>
                </a:lnTo>
                <a:lnTo>
                  <a:pt x="1042986" y="671512"/>
                </a:lnTo>
                <a:lnTo>
                  <a:pt x="0" y="671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671" y="1265899"/>
            <a:ext cx="16230600" cy="24423"/>
          </a:xfrm>
          <a:prstGeom prst="line">
            <a:avLst/>
          </a:prstGeom>
          <a:ln cap="flat" w="38100">
            <a:solidFill>
              <a:srgbClr val="3EAC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43520"/>
            <a:ext cx="13682675" cy="5106367"/>
          </a:xfrm>
          <a:custGeom>
            <a:avLst/>
            <a:gdLst/>
            <a:ahLst/>
            <a:cxnLst/>
            <a:rect r="r" b="b" t="t" l="l"/>
            <a:pathLst>
              <a:path h="5106367" w="13682675">
                <a:moveTo>
                  <a:pt x="0" y="0"/>
                </a:moveTo>
                <a:lnTo>
                  <a:pt x="13682675" y="0"/>
                </a:lnTo>
                <a:lnTo>
                  <a:pt x="13682675" y="5106367"/>
                </a:lnTo>
                <a:lnTo>
                  <a:pt x="0" y="5106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643" y="294349"/>
            <a:ext cx="1424026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-10">
                <a:solidFill>
                  <a:srgbClr val="3175DB"/>
                </a:solidFill>
                <a:latin typeface="Arimo Bold"/>
              </a:rPr>
              <a:t>Histograms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8947" y="7357830"/>
            <a:ext cx="76550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How i applu that arrow?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3472" y="4590381"/>
            <a:ext cx="266707" cy="2667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5139" y="0"/>
                  </a:moveTo>
                  <a:lnTo>
                    <a:pt x="667661" y="0"/>
                  </a:lnTo>
                  <a:cubicBezTo>
                    <a:pt x="706154" y="0"/>
                    <a:pt x="743071" y="15291"/>
                    <a:pt x="770290" y="42510"/>
                  </a:cubicBezTo>
                  <a:cubicBezTo>
                    <a:pt x="797509" y="69729"/>
                    <a:pt x="812800" y="106646"/>
                    <a:pt x="812800" y="145139"/>
                  </a:cubicBezTo>
                  <a:lnTo>
                    <a:pt x="812800" y="667661"/>
                  </a:lnTo>
                  <a:cubicBezTo>
                    <a:pt x="812800" y="706154"/>
                    <a:pt x="797509" y="743071"/>
                    <a:pt x="770290" y="770290"/>
                  </a:cubicBezTo>
                  <a:cubicBezTo>
                    <a:pt x="743071" y="797509"/>
                    <a:pt x="706154" y="812800"/>
                    <a:pt x="667661" y="812800"/>
                  </a:cubicBezTo>
                  <a:lnTo>
                    <a:pt x="145139" y="812800"/>
                  </a:lnTo>
                  <a:cubicBezTo>
                    <a:pt x="106646" y="812800"/>
                    <a:pt x="69729" y="797509"/>
                    <a:pt x="42510" y="770290"/>
                  </a:cubicBezTo>
                  <a:cubicBezTo>
                    <a:pt x="15291" y="743071"/>
                    <a:pt x="0" y="706154"/>
                    <a:pt x="0" y="667661"/>
                  </a:cubicBezTo>
                  <a:lnTo>
                    <a:pt x="0" y="145139"/>
                  </a:lnTo>
                  <a:cubicBezTo>
                    <a:pt x="0" y="106646"/>
                    <a:pt x="15291" y="69729"/>
                    <a:pt x="42510" y="42510"/>
                  </a:cubicBezTo>
                  <a:cubicBezTo>
                    <a:pt x="69729" y="15291"/>
                    <a:pt x="106646" y="0"/>
                    <a:pt x="145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14582" lIns="14582" bIns="14582" rIns="14582"/>
            <a:lstStyle/>
            <a:p>
              <a:pPr algn="ctr">
                <a:lnSpc>
                  <a:spcPts val="1446"/>
                </a:lnSpc>
              </a:pPr>
              <a:r>
                <a:rPr lang="en-US" sz="1033">
                  <a:solidFill>
                    <a:srgbClr val="000000"/>
                  </a:solidFill>
                  <a:latin typeface="Arimo"/>
                </a:rPr>
                <a:t>L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3472" y="6283516"/>
            <a:ext cx="266707" cy="26670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5139" y="0"/>
                  </a:moveTo>
                  <a:lnTo>
                    <a:pt x="667661" y="0"/>
                  </a:lnTo>
                  <a:cubicBezTo>
                    <a:pt x="706154" y="0"/>
                    <a:pt x="743071" y="15291"/>
                    <a:pt x="770290" y="42510"/>
                  </a:cubicBezTo>
                  <a:cubicBezTo>
                    <a:pt x="797509" y="69729"/>
                    <a:pt x="812800" y="106646"/>
                    <a:pt x="812800" y="145139"/>
                  </a:cubicBezTo>
                  <a:lnTo>
                    <a:pt x="812800" y="667661"/>
                  </a:lnTo>
                  <a:cubicBezTo>
                    <a:pt x="812800" y="706154"/>
                    <a:pt x="797509" y="743071"/>
                    <a:pt x="770290" y="770290"/>
                  </a:cubicBezTo>
                  <a:cubicBezTo>
                    <a:pt x="743071" y="797509"/>
                    <a:pt x="706154" y="812800"/>
                    <a:pt x="667661" y="812800"/>
                  </a:cubicBezTo>
                  <a:lnTo>
                    <a:pt x="145139" y="812800"/>
                  </a:lnTo>
                  <a:cubicBezTo>
                    <a:pt x="106646" y="812800"/>
                    <a:pt x="69729" y="797509"/>
                    <a:pt x="42510" y="770290"/>
                  </a:cubicBezTo>
                  <a:cubicBezTo>
                    <a:pt x="15291" y="743071"/>
                    <a:pt x="0" y="706154"/>
                    <a:pt x="0" y="667661"/>
                  </a:cubicBezTo>
                  <a:lnTo>
                    <a:pt x="0" y="145139"/>
                  </a:lnTo>
                  <a:cubicBezTo>
                    <a:pt x="0" y="106646"/>
                    <a:pt x="15291" y="69729"/>
                    <a:pt x="42510" y="42510"/>
                  </a:cubicBezTo>
                  <a:cubicBezTo>
                    <a:pt x="69729" y="15291"/>
                    <a:pt x="106646" y="0"/>
                    <a:pt x="145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14582" lIns="14582" bIns="14582" rIns="14582"/>
            <a:lstStyle/>
            <a:p>
              <a:pPr algn="ctr">
                <a:lnSpc>
                  <a:spcPts val="1446"/>
                </a:lnSpc>
              </a:pPr>
              <a:r>
                <a:rPr lang="en-US" sz="1033">
                  <a:solidFill>
                    <a:srgbClr val="000000"/>
                  </a:solidFill>
                  <a:latin typeface="Arimo"/>
                </a:rPr>
                <a:t>R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3472" y="8561659"/>
            <a:ext cx="266707" cy="2667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45139" y="0"/>
                  </a:moveTo>
                  <a:lnTo>
                    <a:pt x="667661" y="0"/>
                  </a:lnTo>
                  <a:cubicBezTo>
                    <a:pt x="706154" y="0"/>
                    <a:pt x="743071" y="15291"/>
                    <a:pt x="770290" y="42510"/>
                  </a:cubicBezTo>
                  <a:cubicBezTo>
                    <a:pt x="797509" y="69729"/>
                    <a:pt x="812800" y="106646"/>
                    <a:pt x="812800" y="145139"/>
                  </a:cubicBezTo>
                  <a:lnTo>
                    <a:pt x="812800" y="667661"/>
                  </a:lnTo>
                  <a:cubicBezTo>
                    <a:pt x="812800" y="706154"/>
                    <a:pt x="797509" y="743071"/>
                    <a:pt x="770290" y="770290"/>
                  </a:cubicBezTo>
                  <a:cubicBezTo>
                    <a:pt x="743071" y="797509"/>
                    <a:pt x="706154" y="812800"/>
                    <a:pt x="667661" y="812800"/>
                  </a:cubicBezTo>
                  <a:lnTo>
                    <a:pt x="145139" y="812800"/>
                  </a:lnTo>
                  <a:cubicBezTo>
                    <a:pt x="106646" y="812800"/>
                    <a:pt x="69729" y="797509"/>
                    <a:pt x="42510" y="770290"/>
                  </a:cubicBezTo>
                  <a:cubicBezTo>
                    <a:pt x="15291" y="743071"/>
                    <a:pt x="0" y="706154"/>
                    <a:pt x="0" y="667661"/>
                  </a:cubicBezTo>
                  <a:lnTo>
                    <a:pt x="0" y="145139"/>
                  </a:lnTo>
                  <a:cubicBezTo>
                    <a:pt x="0" y="106646"/>
                    <a:pt x="15291" y="69729"/>
                    <a:pt x="42510" y="42510"/>
                  </a:cubicBezTo>
                  <a:cubicBezTo>
                    <a:pt x="69729" y="15291"/>
                    <a:pt x="106646" y="0"/>
                    <a:pt x="145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14582" lIns="14582" bIns="14582" rIns="14582"/>
            <a:lstStyle/>
            <a:p>
              <a:pPr algn="ctr">
                <a:lnSpc>
                  <a:spcPts val="1446"/>
                </a:lnSpc>
              </a:pPr>
              <a:r>
                <a:rPr lang="en-US" sz="1033">
                  <a:solidFill>
                    <a:srgbClr val="000000"/>
                  </a:solidFill>
                  <a:latin typeface="Arimo"/>
                </a:rPr>
                <a:t>&lt;/&gt;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DAFxKeltGqc</dc:identifier>
  <dcterms:modified xsi:type="dcterms:W3CDTF">2011-08-01T06:04:30Z</dcterms:modified>
  <cp:revision>1</cp:revision>
  <dc:title>ML_Mid_Presentation.pptx</dc:title>
</cp:coreProperties>
</file>